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4"/>
  </p:notesMasterIdLst>
  <p:sldIdLst>
    <p:sldId id="256" r:id="rId2"/>
    <p:sldId id="340" r:id="rId3"/>
    <p:sldId id="354" r:id="rId4"/>
    <p:sldId id="355" r:id="rId5"/>
    <p:sldId id="350" r:id="rId6"/>
    <p:sldId id="353" r:id="rId7"/>
    <p:sldId id="268" r:id="rId8"/>
    <p:sldId id="270" r:id="rId9"/>
    <p:sldId id="318" r:id="rId10"/>
    <p:sldId id="312" r:id="rId11"/>
    <p:sldId id="314" r:id="rId12"/>
    <p:sldId id="315" r:id="rId13"/>
  </p:sldIdLst>
  <p:sldSz cx="9144000" cy="5143500" type="screen16x9"/>
  <p:notesSz cx="6858000" cy="9144000"/>
  <p:embeddedFontLst>
    <p:embeddedFont>
      <p:font typeface="Work Sans" pitchFamily="2" charset="0"/>
      <p:regular r:id="rId15"/>
      <p:bold r:id="rId16"/>
      <p:italic r:id="rId17"/>
      <p:boldItalic r:id="rId18"/>
    </p:embeddedFont>
    <p:embeddedFont>
      <p:font typeface="Work Sans Medium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  <a:srgbClr val="EDEDED"/>
    <a:srgbClr val="2F2F2F"/>
    <a:srgbClr val="EBEBEB"/>
    <a:srgbClr val="FFFFFF"/>
    <a:srgbClr val="F6F6F6"/>
    <a:srgbClr val="876425"/>
    <a:srgbClr val="D4AC63"/>
    <a:srgbClr val="F4F4F4"/>
    <a:srgbClr val="3939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6BAFAB-9E11-4627-ACE8-1B293F3FD9C6}">
  <a:tblStyle styleId="{046BAFAB-9E11-4627-ACE8-1B293F3FD9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488" autoAdjust="0"/>
  </p:normalViewPr>
  <p:slideViewPr>
    <p:cSldViewPr snapToGrid="0">
      <p:cViewPr varScale="1">
        <p:scale>
          <a:sx n="103" d="100"/>
          <a:sy n="103" d="100"/>
        </p:scale>
        <p:origin x="83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18600f0ea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18600f0ea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g118f61dc870_0_1450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" name="Google Shape;1553;g118f61dc870_0_1450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118f61dc870_0_192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Google Shape;1572;g118f61dc870_0_192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g118f61dc870_0_2388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" name="Google Shape;1581;g118f61dc870_0_2388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18f61dc870_0_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18f61dc870_0_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152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118f61dc870_0_7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118f61dc870_0_7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5995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18f61dc870_0_24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18f61dc870_0_24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280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18f61dc8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18f61dc8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0813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18f61dc870_0_24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18f61dc870_0_24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759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18600f0eab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18600f0eab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18f61dc870_0_121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18f61dc870_0_121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g118f61dc870_0_2629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9" name="Google Shape;1619;g118f61dc870_0_2629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61450" y="1271613"/>
            <a:ext cx="6221100" cy="21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07875" y="3527163"/>
            <a:ext cx="4163700" cy="2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2" name="Google Shape;12;p2"/>
            <p:cNvCxnSpPr/>
            <p:nvPr/>
          </p:nvCxnSpPr>
          <p:spPr>
            <a:xfrm rot="10800000">
              <a:off x="-33750" y="155650"/>
              <a:ext cx="9210600" cy="3906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3"/>
          <p:cNvSpPr txBox="1">
            <a:spLocks noGrp="1"/>
          </p:cNvSpPr>
          <p:nvPr>
            <p:ph type="title" hasCustomPrompt="1"/>
          </p:nvPr>
        </p:nvSpPr>
        <p:spPr>
          <a:xfrm>
            <a:off x="4316738" y="120565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1" name="Google Shape;311;p33"/>
          <p:cNvSpPr txBox="1">
            <a:spLocks noGrp="1"/>
          </p:cNvSpPr>
          <p:nvPr>
            <p:ph type="subTitle" idx="1"/>
          </p:nvPr>
        </p:nvSpPr>
        <p:spPr>
          <a:xfrm>
            <a:off x="4316738" y="199188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3"/>
          <p:cNvSpPr txBox="1">
            <a:spLocks noGrp="1"/>
          </p:cNvSpPr>
          <p:nvPr>
            <p:ph type="title" idx="2" hasCustomPrompt="1"/>
          </p:nvPr>
        </p:nvSpPr>
        <p:spPr>
          <a:xfrm>
            <a:off x="4316738" y="233922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3" name="Google Shape;313;p33"/>
          <p:cNvSpPr txBox="1">
            <a:spLocks noGrp="1"/>
          </p:cNvSpPr>
          <p:nvPr>
            <p:ph type="subTitle" idx="3"/>
          </p:nvPr>
        </p:nvSpPr>
        <p:spPr>
          <a:xfrm>
            <a:off x="4316738" y="312545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33"/>
          <p:cNvSpPr txBox="1">
            <a:spLocks noGrp="1"/>
          </p:cNvSpPr>
          <p:nvPr>
            <p:ph type="title" idx="4" hasCustomPrompt="1"/>
          </p:nvPr>
        </p:nvSpPr>
        <p:spPr>
          <a:xfrm>
            <a:off x="4316738" y="3472790"/>
            <a:ext cx="38520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5" name="Google Shape;315;p33"/>
          <p:cNvSpPr txBox="1">
            <a:spLocks noGrp="1"/>
          </p:cNvSpPr>
          <p:nvPr>
            <p:ph type="subTitle" idx="5"/>
          </p:nvPr>
        </p:nvSpPr>
        <p:spPr>
          <a:xfrm>
            <a:off x="4316738" y="4259025"/>
            <a:ext cx="3852000" cy="3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33"/>
          <p:cNvSpPr txBox="1">
            <a:spLocks noGrp="1"/>
          </p:cNvSpPr>
          <p:nvPr>
            <p:ph type="title" idx="6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17" name="Google Shape;317;p33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18" name="Google Shape;318;p33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33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" name="Google Shape;320;p33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321;p33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84963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subTitle" idx="1"/>
          </p:nvPr>
        </p:nvSpPr>
        <p:spPr>
          <a:xfrm>
            <a:off x="2231400" y="3887550"/>
            <a:ext cx="46812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2" name="Google Shape;162;p20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63" name="Google Shape;163;p20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" name="Google Shape;164;p20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5" name="Google Shape;165;p20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" name="Google Shape;166;p20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15781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>
            <a:spLocks noGrp="1"/>
          </p:cNvSpPr>
          <p:nvPr>
            <p:ph type="subTitle" idx="1"/>
          </p:nvPr>
        </p:nvSpPr>
        <p:spPr>
          <a:xfrm>
            <a:off x="1855274" y="2448663"/>
            <a:ext cx="3118200" cy="8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title"/>
          </p:nvPr>
        </p:nvSpPr>
        <p:spPr>
          <a:xfrm>
            <a:off x="1855275" y="1865038"/>
            <a:ext cx="31182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8" name="Google Shape;178;p22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79" name="Google Shape;179;p22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3123563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>
            <a:spLocks noGrp="1"/>
          </p:cNvSpPr>
          <p:nvPr>
            <p:ph type="title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93" name="Google Shape;193;p24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94" name="Google Shape;194;p24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24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24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24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8" name="Google Shape;198;p24"/>
          <p:cNvSpPr txBox="1">
            <a:spLocks noGrp="1"/>
          </p:cNvSpPr>
          <p:nvPr>
            <p:ph type="subTitle" idx="1"/>
          </p:nvPr>
        </p:nvSpPr>
        <p:spPr>
          <a:xfrm>
            <a:off x="745425" y="1209375"/>
            <a:ext cx="5793600" cy="15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42800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5"/>
          <p:cNvSpPr txBox="1">
            <a:spLocks noGrp="1"/>
          </p:cNvSpPr>
          <p:nvPr>
            <p:ph type="ctrTitle"/>
          </p:nvPr>
        </p:nvSpPr>
        <p:spPr>
          <a:xfrm>
            <a:off x="2429950" y="738025"/>
            <a:ext cx="4284000" cy="8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40" name="Google Shape;340;p35"/>
          <p:cNvSpPr txBox="1">
            <a:spLocks noGrp="1"/>
          </p:cNvSpPr>
          <p:nvPr>
            <p:ph type="subTitle" idx="1"/>
          </p:nvPr>
        </p:nvSpPr>
        <p:spPr>
          <a:xfrm>
            <a:off x="2425075" y="1610825"/>
            <a:ext cx="4293900" cy="115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41" name="Google Shape;341;p35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42" name="Google Shape;342;p35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3" name="Google Shape;343;p35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4" name="Google Shape;344;p35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5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46" name="Google Shape;346;p35"/>
          <p:cNvSpPr txBox="1"/>
          <p:nvPr/>
        </p:nvSpPr>
        <p:spPr>
          <a:xfrm>
            <a:off x="2662225" y="3910175"/>
            <a:ext cx="38196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includes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2858400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706100" y="2586413"/>
            <a:ext cx="573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896400" y="1535063"/>
            <a:ext cx="1351200" cy="72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220900" y="3539300"/>
            <a:ext cx="4702200" cy="2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21" name="Google Shape;21;p3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3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3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3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996700" y="1796100"/>
            <a:ext cx="43041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996700" y="1315500"/>
            <a:ext cx="43458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4" name="Google Shape;54;p7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55" name="Google Shape;55;p7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7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7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7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681750" y="1385300"/>
            <a:ext cx="5780700" cy="6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2241550" y="2076388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9" name="Google Shape;69;p9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70" name="Google Shape;70;p9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9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9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>
            <a:spLocks noGrp="1"/>
          </p:cNvSpPr>
          <p:nvPr>
            <p:ph type="title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title" idx="2"/>
          </p:nvPr>
        </p:nvSpPr>
        <p:spPr>
          <a:xfrm>
            <a:off x="713938" y="1812175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48" name="Google Shape;248;p29"/>
          <p:cNvSpPr txBox="1">
            <a:spLocks noGrp="1"/>
          </p:cNvSpPr>
          <p:nvPr>
            <p:ph type="subTitle" idx="1"/>
          </p:nvPr>
        </p:nvSpPr>
        <p:spPr>
          <a:xfrm>
            <a:off x="948850" y="2269375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title" idx="3"/>
          </p:nvPr>
        </p:nvSpPr>
        <p:spPr>
          <a:xfrm>
            <a:off x="5715665" y="1812175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subTitle" idx="4"/>
          </p:nvPr>
        </p:nvSpPr>
        <p:spPr>
          <a:xfrm>
            <a:off x="5950576" y="2269375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9"/>
          <p:cNvSpPr txBox="1">
            <a:spLocks noGrp="1"/>
          </p:cNvSpPr>
          <p:nvPr>
            <p:ph type="title" idx="5"/>
          </p:nvPr>
        </p:nvSpPr>
        <p:spPr>
          <a:xfrm>
            <a:off x="713938" y="3126151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2" name="Google Shape;252;p29"/>
          <p:cNvSpPr txBox="1">
            <a:spLocks noGrp="1"/>
          </p:cNvSpPr>
          <p:nvPr>
            <p:ph type="subTitle" idx="6"/>
          </p:nvPr>
        </p:nvSpPr>
        <p:spPr>
          <a:xfrm>
            <a:off x="948850" y="3583350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title" idx="7"/>
          </p:nvPr>
        </p:nvSpPr>
        <p:spPr>
          <a:xfrm>
            <a:off x="5715665" y="3126151"/>
            <a:ext cx="27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Work Sans Medium"/>
              <a:buNone/>
              <a:defRPr sz="2400" b="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254" name="Google Shape;254;p29"/>
          <p:cNvSpPr txBox="1">
            <a:spLocks noGrp="1"/>
          </p:cNvSpPr>
          <p:nvPr>
            <p:ph type="subTitle" idx="8"/>
          </p:nvPr>
        </p:nvSpPr>
        <p:spPr>
          <a:xfrm>
            <a:off x="5950576" y="3583350"/>
            <a:ext cx="2244600" cy="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5" name="Google Shape;255;p29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256" name="Google Shape;256;p29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7" name="Google Shape;257;p29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" name="Google Shape;258;p29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9" name="Google Shape;259;p29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36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49" name="Google Shape;349;p36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6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351;p36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36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37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55" name="Google Shape;355;p37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6" name="Google Shape;356;p37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7" name="Google Shape;357;p37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8" name="Google Shape;358;p37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8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61" name="Google Shape;361;p38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2" name="Google Shape;362;p38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3" name="Google Shape;363;p38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4" name="Google Shape;364;p38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47" name="Google Shape;47;p6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48;p6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49;p6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6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40325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75" r:id="rId5"/>
    <p:sldLayoutId id="2147483682" r:id="rId6"/>
    <p:sldLayoutId id="2147483683" r:id="rId7"/>
    <p:sldLayoutId id="2147483684" r:id="rId8"/>
    <p:sldLayoutId id="2147483688" r:id="rId9"/>
    <p:sldLayoutId id="2147483689" r:id="rId10"/>
    <p:sldLayoutId id="2147483690" r:id="rId11"/>
    <p:sldLayoutId id="2147483691" r:id="rId12"/>
    <p:sldLayoutId id="2147483693" r:id="rId13"/>
    <p:sldLayoutId id="214748369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309">
          <p15:clr>
            <a:srgbClr val="EA4335"/>
          </p15:clr>
        </p15:guide>
        <p15:guide id="2" orient="horz" pos="338">
          <p15:clr>
            <a:srgbClr val="EA4335"/>
          </p15:clr>
        </p15:guide>
        <p15:guide id="3" orient="horz" pos="2902">
          <p15:clr>
            <a:srgbClr val="EA4335"/>
          </p15:clr>
        </p15:guide>
        <p15:guide id="4" pos="45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2"/>
          <p:cNvSpPr/>
          <p:nvPr/>
        </p:nvSpPr>
        <p:spPr>
          <a:xfrm>
            <a:off x="2298000" y="3462375"/>
            <a:ext cx="4548000" cy="409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6" name="Google Shape;376;p42"/>
          <p:cNvSpPr txBox="1">
            <a:spLocks noGrp="1"/>
          </p:cNvSpPr>
          <p:nvPr>
            <p:ph type="ctrTitle"/>
          </p:nvPr>
        </p:nvSpPr>
        <p:spPr>
          <a:xfrm>
            <a:off x="1461450" y="1565913"/>
            <a:ext cx="6221100" cy="21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GESTÃO DE HORÁRIOS</a:t>
            </a:r>
            <a:endParaRPr sz="5400" dirty="0"/>
          </a:p>
        </p:txBody>
      </p:sp>
      <p:sp>
        <p:nvSpPr>
          <p:cNvPr id="377" name="Google Shape;377;p42"/>
          <p:cNvSpPr txBox="1">
            <a:spLocks noGrp="1"/>
          </p:cNvSpPr>
          <p:nvPr>
            <p:ph type="subTitle" idx="1"/>
          </p:nvPr>
        </p:nvSpPr>
        <p:spPr>
          <a:xfrm>
            <a:off x="2297999" y="3499944"/>
            <a:ext cx="4547999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endParaRPr lang="en-US" sz="1100" dirty="0"/>
          </a:p>
          <a:p>
            <a:pPr marL="0" indent="0"/>
            <a:r>
              <a:rPr lang="en-US" sz="1100" dirty="0"/>
              <a:t>Adriano Machado /Francisco Pires da Ana</a:t>
            </a:r>
            <a:r>
              <a:rPr lang="pt-PT" sz="1100" dirty="0"/>
              <a:t> /</a:t>
            </a:r>
            <a:r>
              <a:rPr lang="pt-PT" sz="1100" dirty="0">
                <a:sym typeface="Barlow Semi Condensed"/>
              </a:rPr>
              <a:t>José Pedro Evans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98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Destaque de Funcionalidade (Work in Progress)</a:t>
            </a:r>
            <a:endParaRPr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79748C5-8262-15CD-1EBD-22BC76CAC945}"/>
              </a:ext>
            </a:extLst>
          </p:cNvPr>
          <p:cNvGrpSpPr/>
          <p:nvPr/>
        </p:nvGrpSpPr>
        <p:grpSpPr>
          <a:xfrm>
            <a:off x="735293" y="1202255"/>
            <a:ext cx="2996647" cy="611677"/>
            <a:chOff x="735293" y="1202255"/>
            <a:chExt cx="3380677" cy="498541"/>
          </a:xfrm>
        </p:grpSpPr>
        <p:sp>
          <p:nvSpPr>
            <p:cNvPr id="5" name="Google Shape;375;p42">
              <a:extLst>
                <a:ext uri="{FF2B5EF4-FFF2-40B4-BE49-F238E27FC236}">
                  <a16:creationId xmlns:a16="http://schemas.microsoft.com/office/drawing/2014/main" id="{D650A65E-3623-1414-FE32-5C39007904E3}"/>
                </a:ext>
              </a:extLst>
            </p:cNvPr>
            <p:cNvSpPr/>
            <p:nvPr/>
          </p:nvSpPr>
          <p:spPr>
            <a:xfrm>
              <a:off x="863531" y="1291296"/>
              <a:ext cx="3252439" cy="4095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/>
            </a:p>
          </p:txBody>
        </p:sp>
        <p:sp>
          <p:nvSpPr>
            <p:cNvPr id="6" name="Google Shape;426;p46">
              <a:extLst>
                <a:ext uri="{FF2B5EF4-FFF2-40B4-BE49-F238E27FC236}">
                  <a16:creationId xmlns:a16="http://schemas.microsoft.com/office/drawing/2014/main" id="{3DC10A31-13B7-0E09-80ED-5CA65DCE9481}"/>
                </a:ext>
              </a:extLst>
            </p:cNvPr>
            <p:cNvSpPr txBox="1">
              <a:spLocks/>
            </p:cNvSpPr>
            <p:nvPr/>
          </p:nvSpPr>
          <p:spPr>
            <a:xfrm>
              <a:off x="735293" y="1202255"/>
              <a:ext cx="3380677" cy="459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9pPr>
            </a:lstStyle>
            <a:p>
              <a:pPr marL="139700" indent="0">
                <a:spcBef>
                  <a:spcPts val="1000"/>
                </a:spcBef>
                <a:buSzPts val="1400"/>
              </a:pPr>
              <a:r>
                <a:rPr lang="pt-PT" b="1" dirty="0"/>
                <a:t>Fátima – up202028632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03976966-69E9-4BD6-97F2-6645F7515B32}"/>
              </a:ext>
            </a:extLst>
          </p:cNvPr>
          <p:cNvSpPr/>
          <p:nvPr/>
        </p:nvSpPr>
        <p:spPr>
          <a:xfrm>
            <a:off x="1193203" y="1875087"/>
            <a:ext cx="2080826" cy="1784195"/>
          </a:xfrm>
          <a:prstGeom prst="rect">
            <a:avLst/>
          </a:prstGeom>
          <a:solidFill>
            <a:srgbClr val="EBEBEB"/>
          </a:solidFill>
          <a:ln w="9525">
            <a:solidFill>
              <a:srgbClr val="2F2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>
              <a:solidFill>
                <a:srgbClr val="FFFFFF"/>
              </a:solidFill>
            </a:endParaRPr>
          </a:p>
        </p:txBody>
      </p:sp>
      <p:sp>
        <p:nvSpPr>
          <p:cNvPr id="16" name="Google Shape;426;p46">
            <a:extLst>
              <a:ext uri="{FF2B5EF4-FFF2-40B4-BE49-F238E27FC236}">
                <a16:creationId xmlns:a16="http://schemas.microsoft.com/office/drawing/2014/main" id="{6AC5D36F-9BA1-5CD1-1A66-C7ECB362E24D}"/>
              </a:ext>
            </a:extLst>
          </p:cNvPr>
          <p:cNvSpPr txBox="1">
            <a:spLocks/>
          </p:cNvSpPr>
          <p:nvPr/>
        </p:nvSpPr>
        <p:spPr>
          <a:xfrm>
            <a:off x="633374" y="1750507"/>
            <a:ext cx="2996647" cy="56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sz="1400" b="1" dirty="0"/>
              <a:t>Cadeiras atuais</a:t>
            </a:r>
          </a:p>
        </p:txBody>
      </p:sp>
      <p:sp>
        <p:nvSpPr>
          <p:cNvPr id="17" name="Google Shape;426;p46">
            <a:extLst>
              <a:ext uri="{FF2B5EF4-FFF2-40B4-BE49-F238E27FC236}">
                <a16:creationId xmlns:a16="http://schemas.microsoft.com/office/drawing/2014/main" id="{8702B9AD-CFA5-B0A1-C254-E4385125E05D}"/>
              </a:ext>
            </a:extLst>
          </p:cNvPr>
          <p:cNvSpPr txBox="1">
            <a:spLocks/>
          </p:cNvSpPr>
          <p:nvPr/>
        </p:nvSpPr>
        <p:spPr>
          <a:xfrm>
            <a:off x="1193203" y="2204845"/>
            <a:ext cx="1879367" cy="21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sz="1050" b="1" dirty="0">
                <a:solidFill>
                  <a:schemeClr val="accent3">
                    <a:lumMod val="50000"/>
                  </a:schemeClr>
                </a:solidFill>
              </a:rPr>
              <a:t>L.EIC003, 1LEIC16</a:t>
            </a:r>
          </a:p>
          <a:p>
            <a:pPr marL="139700" indent="0">
              <a:spcBef>
                <a:spcPts val="1000"/>
              </a:spcBef>
              <a:buSzPts val="1400"/>
            </a:pPr>
            <a:r>
              <a:rPr lang="pt-PT" sz="1050" b="1" dirty="0">
                <a:solidFill>
                  <a:schemeClr val="accent3">
                    <a:lumMod val="50000"/>
                  </a:schemeClr>
                </a:solidFill>
              </a:rPr>
              <a:t>L.EIC011, 2LEIC05</a:t>
            </a:r>
          </a:p>
          <a:p>
            <a:pPr marL="139700" indent="0">
              <a:spcBef>
                <a:spcPts val="1000"/>
              </a:spcBef>
              <a:buSzPts val="1400"/>
            </a:pPr>
            <a:r>
              <a:rPr lang="pt-PT" sz="1050" b="1" dirty="0">
                <a:solidFill>
                  <a:schemeClr val="accent3">
                    <a:lumMod val="50000"/>
                  </a:schemeClr>
                </a:solidFill>
              </a:rPr>
              <a:t>L.EIC012, 2LEIC06</a:t>
            </a:r>
          </a:p>
          <a:p>
            <a:pPr marL="139700" indent="0">
              <a:spcBef>
                <a:spcPts val="1000"/>
              </a:spcBef>
              <a:buSzPts val="1400"/>
            </a:pPr>
            <a:r>
              <a:rPr lang="pt-PT" sz="1050" b="1" dirty="0">
                <a:solidFill>
                  <a:schemeClr val="accent3">
                    <a:lumMod val="50000"/>
                  </a:schemeClr>
                </a:solidFill>
              </a:rPr>
              <a:t>L.EIC013, 2LEIC07</a:t>
            </a:r>
          </a:p>
          <a:p>
            <a:pPr marL="139700" indent="0">
              <a:spcBef>
                <a:spcPts val="1000"/>
              </a:spcBef>
              <a:buSzPts val="1400"/>
            </a:pPr>
            <a:r>
              <a:rPr lang="pt-PT" sz="1050" b="1" dirty="0">
                <a:solidFill>
                  <a:schemeClr val="accent3">
                    <a:lumMod val="50000"/>
                  </a:schemeClr>
                </a:solidFill>
              </a:rPr>
              <a:t>L.EIC014, 2LEIC07</a:t>
            </a:r>
          </a:p>
          <a:p>
            <a:pPr marL="139700" indent="0">
              <a:spcBef>
                <a:spcPts val="1000"/>
              </a:spcBef>
              <a:buSzPts val="1400"/>
            </a:pPr>
            <a:endParaRPr lang="pt-PT" sz="1050" b="1" dirty="0">
              <a:solidFill>
                <a:schemeClr val="accent3">
                  <a:lumMod val="50000"/>
                </a:schemeClr>
              </a:solidFill>
            </a:endParaRPr>
          </a:p>
          <a:p>
            <a:pPr marL="139700" indent="0">
              <a:spcBef>
                <a:spcPts val="1000"/>
              </a:spcBef>
              <a:buSzPts val="1400"/>
            </a:pPr>
            <a:endParaRPr lang="pt-PT" sz="1050" b="1" dirty="0">
              <a:solidFill>
                <a:schemeClr val="accent3">
                  <a:lumMod val="50000"/>
                </a:schemeClr>
              </a:solidFill>
            </a:endParaRPr>
          </a:p>
          <a:p>
            <a:pPr marL="139700" indent="0">
              <a:spcBef>
                <a:spcPts val="1000"/>
              </a:spcBef>
              <a:buSzPts val="1400"/>
            </a:pPr>
            <a:endParaRPr lang="pt-PT" sz="105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F0ACC10-6968-7C90-DFDF-B987C3955D2A}"/>
              </a:ext>
            </a:extLst>
          </p:cNvPr>
          <p:cNvCxnSpPr>
            <a:cxnSpLocks/>
          </p:cNvCxnSpPr>
          <p:nvPr/>
        </p:nvCxnSpPr>
        <p:spPr>
          <a:xfrm>
            <a:off x="1628078" y="2438400"/>
            <a:ext cx="3449444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oogle Shape;455;p49">
            <a:extLst>
              <a:ext uri="{FF2B5EF4-FFF2-40B4-BE49-F238E27FC236}">
                <a16:creationId xmlns:a16="http://schemas.microsoft.com/office/drawing/2014/main" id="{B8FDE7EB-BF0F-099B-38E1-F3782655D9A0}"/>
              </a:ext>
            </a:extLst>
          </p:cNvPr>
          <p:cNvSpPr txBox="1">
            <a:spLocks/>
          </p:cNvSpPr>
          <p:nvPr/>
        </p:nvSpPr>
        <p:spPr>
          <a:xfrm>
            <a:off x="3250166" y="2132155"/>
            <a:ext cx="1879367" cy="30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700" dirty="0"/>
              <a:t>Quer alterar a turma de L.EIC003 (Fundamentos da programação) para a turma 10.</a:t>
            </a:r>
          </a:p>
        </p:txBody>
      </p:sp>
      <p:pic>
        <p:nvPicPr>
          <p:cNvPr id="32" name="Picture 31" descr="Text&#10;&#10;Description automatically generated">
            <a:extLst>
              <a:ext uri="{FF2B5EF4-FFF2-40B4-BE49-F238E27FC236}">
                <a16:creationId xmlns:a16="http://schemas.microsoft.com/office/drawing/2014/main" id="{881EAA5E-4FF9-C399-2B4F-CAA900DAC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1142" y="1553451"/>
            <a:ext cx="4192858" cy="2098397"/>
          </a:xfrm>
          <a:prstGeom prst="rect">
            <a:avLst/>
          </a:prstGeom>
        </p:spPr>
      </p:pic>
      <p:pic>
        <p:nvPicPr>
          <p:cNvPr id="34" name="Picture 33" descr="Text&#10;&#10;Description automatically generated">
            <a:extLst>
              <a:ext uri="{FF2B5EF4-FFF2-40B4-BE49-F238E27FC236}">
                <a16:creationId xmlns:a16="http://schemas.microsoft.com/office/drawing/2014/main" id="{49EDB8FE-8649-E81E-2DBF-5D1A0D66B7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8546"/>
          <a:stretch/>
        </p:blipFill>
        <p:spPr>
          <a:xfrm>
            <a:off x="4951146" y="4169071"/>
            <a:ext cx="4192854" cy="869865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FD0FB4A-E127-F45C-0BFA-ACF779E884A8}"/>
              </a:ext>
            </a:extLst>
          </p:cNvPr>
          <p:cNvCxnSpPr>
            <a:cxnSpLocks/>
          </p:cNvCxnSpPr>
          <p:nvPr/>
        </p:nvCxnSpPr>
        <p:spPr>
          <a:xfrm flipV="1">
            <a:off x="6882117" y="3547770"/>
            <a:ext cx="0" cy="726864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Google Shape;455;p49">
            <a:extLst>
              <a:ext uri="{FF2B5EF4-FFF2-40B4-BE49-F238E27FC236}">
                <a16:creationId xmlns:a16="http://schemas.microsoft.com/office/drawing/2014/main" id="{23D6DF01-08BC-9729-9BB8-CC623EBA3DA2}"/>
              </a:ext>
            </a:extLst>
          </p:cNvPr>
          <p:cNvSpPr txBox="1">
            <a:spLocks/>
          </p:cNvSpPr>
          <p:nvPr/>
        </p:nvSpPr>
        <p:spPr>
          <a:xfrm>
            <a:off x="5002750" y="3824365"/>
            <a:ext cx="1879367" cy="30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700" dirty="0"/>
              <a:t>O pedido foi rejeitado uma vez que causaria um desequilíbrio no nº de elementos. A turma 16 tem 10 alunos, a turma 10 tem 2 alunos. O pedido falha uma vez que 9-3 = 6 e 6&lt;=4</a:t>
            </a:r>
          </a:p>
        </p:txBody>
      </p:sp>
      <p:pic>
        <p:nvPicPr>
          <p:cNvPr id="41" name="Picture 40" descr="Text&#10;&#10;Description automatically generated">
            <a:extLst>
              <a:ext uri="{FF2B5EF4-FFF2-40B4-BE49-F238E27FC236}">
                <a16:creationId xmlns:a16="http://schemas.microsoft.com/office/drawing/2014/main" id="{269462A9-3855-7E0E-47DD-EBA1010E813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2548" b="25921"/>
          <a:stretch/>
        </p:blipFill>
        <p:spPr>
          <a:xfrm>
            <a:off x="624900" y="4027864"/>
            <a:ext cx="3516351" cy="765195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B454E37-CB93-C444-7B04-9D56B4323DF5}"/>
              </a:ext>
            </a:extLst>
          </p:cNvPr>
          <p:cNvCxnSpPr>
            <a:cxnSpLocks/>
          </p:cNvCxnSpPr>
          <p:nvPr/>
        </p:nvCxnSpPr>
        <p:spPr>
          <a:xfrm>
            <a:off x="4189849" y="4057601"/>
            <a:ext cx="850503" cy="0"/>
          </a:xfrm>
          <a:prstGeom prst="line">
            <a:avLst/>
          </a:prstGeom>
          <a:ln w="12700">
            <a:solidFill>
              <a:srgbClr val="2F2F2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FD6BCBDC-113A-6ADF-3681-0F357E416426}"/>
              </a:ext>
            </a:extLst>
          </p:cNvPr>
          <p:cNvSpPr/>
          <p:nvPr/>
        </p:nvSpPr>
        <p:spPr>
          <a:xfrm>
            <a:off x="5701991" y="1680347"/>
            <a:ext cx="2460702" cy="85493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92DD90-5B56-EDA3-3AEE-B30216865ECC}"/>
              </a:ext>
            </a:extLst>
          </p:cNvPr>
          <p:cNvSpPr/>
          <p:nvPr/>
        </p:nvSpPr>
        <p:spPr>
          <a:xfrm>
            <a:off x="5687123" y="4304814"/>
            <a:ext cx="2460702" cy="85493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61;p98">
            <a:extLst>
              <a:ext uri="{FF2B5EF4-FFF2-40B4-BE49-F238E27FC236}">
                <a16:creationId xmlns:a16="http://schemas.microsoft.com/office/drawing/2014/main" id="{195FE2DF-32EA-958D-2645-8205427204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Dificuldades</a:t>
            </a:r>
            <a:endParaRPr dirty="0"/>
          </a:p>
        </p:txBody>
      </p:sp>
      <p:sp>
        <p:nvSpPr>
          <p:cNvPr id="2" name="Google Shape;455;p49">
            <a:extLst>
              <a:ext uri="{FF2B5EF4-FFF2-40B4-BE49-F238E27FC236}">
                <a16:creationId xmlns:a16="http://schemas.microsoft.com/office/drawing/2014/main" id="{7BD31A46-B4BF-4647-63B8-D40D07413F8B}"/>
              </a:ext>
            </a:extLst>
          </p:cNvPr>
          <p:cNvSpPr txBox="1">
            <a:spLocks/>
          </p:cNvSpPr>
          <p:nvPr/>
        </p:nvSpPr>
        <p:spPr>
          <a:xfrm>
            <a:off x="804058" y="1578505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Este projeto foi um desafio essencialmente por dois motivos, se por um lado este foi o nosso primeiro projeto por outro tivemos que programar tentando usar as estruturas e algoritmos mais eficientes.</a:t>
            </a:r>
          </a:p>
        </p:txBody>
      </p:sp>
      <p:sp>
        <p:nvSpPr>
          <p:cNvPr id="7" name="Google Shape;455;p49">
            <a:extLst>
              <a:ext uri="{FF2B5EF4-FFF2-40B4-BE49-F238E27FC236}">
                <a16:creationId xmlns:a16="http://schemas.microsoft.com/office/drawing/2014/main" id="{6014F235-7FB7-7C9B-5B17-54BBBA303C51}"/>
              </a:ext>
            </a:extLst>
          </p:cNvPr>
          <p:cNvSpPr txBox="1">
            <a:spLocks/>
          </p:cNvSpPr>
          <p:nvPr/>
        </p:nvSpPr>
        <p:spPr>
          <a:xfrm>
            <a:off x="5074974" y="2623788"/>
            <a:ext cx="2314567" cy="1127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Adriano Machado: 1/3</a:t>
            </a:r>
          </a:p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Francisco Pires da Ana: 1/3</a:t>
            </a:r>
          </a:p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José Pedro Evans: 1/3</a:t>
            </a:r>
          </a:p>
          <a:p>
            <a:pPr marL="0" indent="0">
              <a:spcAft>
                <a:spcPts val="1200"/>
              </a:spcAft>
              <a:buFont typeface="Work Sans"/>
              <a:buNone/>
            </a:pPr>
            <a:endParaRPr lang="pt-PT" sz="1200" dirty="0"/>
          </a:p>
        </p:txBody>
      </p:sp>
      <p:sp>
        <p:nvSpPr>
          <p:cNvPr id="9" name="Google Shape;1561;p98">
            <a:extLst>
              <a:ext uri="{FF2B5EF4-FFF2-40B4-BE49-F238E27FC236}">
                <a16:creationId xmlns:a16="http://schemas.microsoft.com/office/drawing/2014/main" id="{B96E5E25-345E-62A3-4E15-69C5969835FE}"/>
              </a:ext>
            </a:extLst>
          </p:cNvPr>
          <p:cNvSpPr txBox="1">
            <a:spLocks/>
          </p:cNvSpPr>
          <p:nvPr/>
        </p:nvSpPr>
        <p:spPr>
          <a:xfrm>
            <a:off x="-385312" y="2555455"/>
            <a:ext cx="77115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1800" dirty="0"/>
              <a:t>Esforço de cada elemento: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61;p98">
            <a:extLst>
              <a:ext uri="{FF2B5EF4-FFF2-40B4-BE49-F238E27FC236}">
                <a16:creationId xmlns:a16="http://schemas.microsoft.com/office/drawing/2014/main" id="{95378612-2EF3-2B16-9191-115B0CB162CC}"/>
              </a:ext>
            </a:extLst>
          </p:cNvPr>
          <p:cNvSpPr txBox="1">
            <a:spLocks/>
          </p:cNvSpPr>
          <p:nvPr/>
        </p:nvSpPr>
        <p:spPr>
          <a:xfrm>
            <a:off x="722376" y="539496"/>
            <a:ext cx="77115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pt-PT" sz="2800" dirty="0"/>
              <a:t>Dificuldades</a:t>
            </a:r>
            <a:endParaRPr lang="pt-PT" dirty="0"/>
          </a:p>
        </p:txBody>
      </p:sp>
      <p:sp>
        <p:nvSpPr>
          <p:cNvPr id="7" name="Google Shape;455;p49">
            <a:extLst>
              <a:ext uri="{FF2B5EF4-FFF2-40B4-BE49-F238E27FC236}">
                <a16:creationId xmlns:a16="http://schemas.microsoft.com/office/drawing/2014/main" id="{344EFD98-6744-D905-66EC-E478FE021A52}"/>
              </a:ext>
            </a:extLst>
          </p:cNvPr>
          <p:cNvSpPr txBox="1">
            <a:spLocks/>
          </p:cNvSpPr>
          <p:nvPr/>
        </p:nvSpPr>
        <p:spPr>
          <a:xfrm>
            <a:off x="804058" y="1578505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Este projeto foi um desafio essencialmente por dois motivos, se por um lado este foi o nosso primeiro projeto por outro tivemos que programar tentando usar as estruturas e algoritmos mais eficientes.</a:t>
            </a:r>
          </a:p>
        </p:txBody>
      </p:sp>
      <p:sp>
        <p:nvSpPr>
          <p:cNvPr id="8" name="Google Shape;455;p49">
            <a:extLst>
              <a:ext uri="{FF2B5EF4-FFF2-40B4-BE49-F238E27FC236}">
                <a16:creationId xmlns:a16="http://schemas.microsoft.com/office/drawing/2014/main" id="{D7089414-8065-9557-17EC-8C40EAA77F35}"/>
              </a:ext>
            </a:extLst>
          </p:cNvPr>
          <p:cNvSpPr txBox="1">
            <a:spLocks/>
          </p:cNvSpPr>
          <p:nvPr/>
        </p:nvSpPr>
        <p:spPr>
          <a:xfrm>
            <a:off x="5074974" y="2623788"/>
            <a:ext cx="2314567" cy="1127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Adriano Machado: 1/3</a:t>
            </a:r>
          </a:p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Francisco Pires da Ana: 1/3</a:t>
            </a:r>
          </a:p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José Pedro Evans: 1/3</a:t>
            </a:r>
          </a:p>
          <a:p>
            <a:pPr marL="0" indent="0">
              <a:spcAft>
                <a:spcPts val="1200"/>
              </a:spcAft>
              <a:buFont typeface="Work Sans"/>
              <a:buNone/>
            </a:pPr>
            <a:endParaRPr lang="pt-PT" sz="1200" dirty="0"/>
          </a:p>
        </p:txBody>
      </p:sp>
      <p:sp>
        <p:nvSpPr>
          <p:cNvPr id="9" name="Google Shape;1561;p98">
            <a:extLst>
              <a:ext uri="{FF2B5EF4-FFF2-40B4-BE49-F238E27FC236}">
                <a16:creationId xmlns:a16="http://schemas.microsoft.com/office/drawing/2014/main" id="{C3E8E90B-AC62-BCEB-B8BE-10678A0973D8}"/>
              </a:ext>
            </a:extLst>
          </p:cNvPr>
          <p:cNvSpPr txBox="1">
            <a:spLocks/>
          </p:cNvSpPr>
          <p:nvPr/>
        </p:nvSpPr>
        <p:spPr>
          <a:xfrm>
            <a:off x="-385312" y="2555455"/>
            <a:ext cx="77115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1800" dirty="0"/>
              <a:t>Esforço de cada elemento: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9"/>
          <p:cNvSpPr txBox="1">
            <a:spLocks noGrp="1"/>
          </p:cNvSpPr>
          <p:nvPr>
            <p:ph type="title"/>
          </p:nvPr>
        </p:nvSpPr>
        <p:spPr>
          <a:xfrm>
            <a:off x="1681750" y="1385300"/>
            <a:ext cx="5780700" cy="6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DESCRIÇÃO DO PROBLEMA</a:t>
            </a:r>
            <a:endParaRPr sz="3200" dirty="0"/>
          </a:p>
        </p:txBody>
      </p:sp>
      <p:sp>
        <p:nvSpPr>
          <p:cNvPr id="455" name="Google Shape;455;p49"/>
          <p:cNvSpPr txBox="1">
            <a:spLocks noGrp="1"/>
          </p:cNvSpPr>
          <p:nvPr>
            <p:ph type="subTitle" idx="1"/>
          </p:nvPr>
        </p:nvSpPr>
        <p:spPr>
          <a:xfrm>
            <a:off x="2241750" y="2400238"/>
            <a:ext cx="5220700" cy="19685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/>
              <a:t>Este projeto tem como objetivo o desenvolvimento de um sistema capaz de ajudar na gestão de horários (alteração, visualização).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/>
              <a:t>Para este efeito, deve-se escolher as estruturas de dados mais apropriadas e eficientes.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PT" dirty="0"/>
          </a:p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76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6;p46">
            <a:extLst>
              <a:ext uri="{FF2B5EF4-FFF2-40B4-BE49-F238E27FC236}">
                <a16:creationId xmlns:a16="http://schemas.microsoft.com/office/drawing/2014/main" id="{6944D7EC-7BD0-F7E6-EF4C-89AA44E3426D}"/>
              </a:ext>
            </a:extLst>
          </p:cNvPr>
          <p:cNvSpPr txBox="1">
            <a:spLocks/>
          </p:cNvSpPr>
          <p:nvPr/>
        </p:nvSpPr>
        <p:spPr>
          <a:xfrm>
            <a:off x="1000561" y="1584078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 dirty="0"/>
              <a:t>Set</a:t>
            </a:r>
          </a:p>
        </p:txBody>
      </p:sp>
      <p:sp>
        <p:nvSpPr>
          <p:cNvPr id="3" name="Google Shape;421;p45">
            <a:extLst>
              <a:ext uri="{FF2B5EF4-FFF2-40B4-BE49-F238E27FC236}">
                <a16:creationId xmlns:a16="http://schemas.microsoft.com/office/drawing/2014/main" id="{C3C2AF48-5DB1-2E5F-61E5-51EDA987807B}"/>
              </a:ext>
            </a:extLst>
          </p:cNvPr>
          <p:cNvSpPr txBox="1">
            <a:spLocks/>
          </p:cNvSpPr>
          <p:nvPr/>
        </p:nvSpPr>
        <p:spPr>
          <a:xfrm>
            <a:off x="1455023" y="2006289"/>
            <a:ext cx="2980633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Esta estrutura de dados é usada, por exemplo, no armazenamento dos estudantes. Ao longo do programa usamos os seguintes métodos.</a:t>
            </a:r>
          </a:p>
        </p:txBody>
      </p:sp>
      <p:graphicFrame>
        <p:nvGraphicFramePr>
          <p:cNvPr id="4" name="Google Shape;383;p43">
            <a:extLst>
              <a:ext uri="{FF2B5EF4-FFF2-40B4-BE49-F238E27FC236}">
                <a16:creationId xmlns:a16="http://schemas.microsoft.com/office/drawing/2014/main" id="{18C22309-D411-EADF-DFAC-A4D9BA4DD7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8028237"/>
              </p:ext>
            </p:extLst>
          </p:nvPr>
        </p:nvGraphicFramePr>
        <p:xfrm>
          <a:off x="1455023" y="3050855"/>
          <a:ext cx="2713261" cy="188961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Insert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O(log n)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Erase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(valor)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O(log n)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Size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Find()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O(log n)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455430"/>
                  </a:ext>
                </a:extLst>
              </a:tr>
            </a:tbl>
          </a:graphicData>
        </a:graphic>
      </p:graphicFrame>
      <p:sp>
        <p:nvSpPr>
          <p:cNvPr id="9" name="Google Shape;421;p45">
            <a:extLst>
              <a:ext uri="{FF2B5EF4-FFF2-40B4-BE49-F238E27FC236}">
                <a16:creationId xmlns:a16="http://schemas.microsoft.com/office/drawing/2014/main" id="{585A1D58-5B46-3677-FA1A-607811A0FD63}"/>
              </a:ext>
            </a:extLst>
          </p:cNvPr>
          <p:cNvSpPr txBox="1">
            <a:spLocks/>
          </p:cNvSpPr>
          <p:nvPr/>
        </p:nvSpPr>
        <p:spPr>
          <a:xfrm>
            <a:off x="1132801" y="1155338"/>
            <a:ext cx="6620047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000" dirty="0"/>
              <a:t>Ao longo do nosso trabalho usamos quatro estruturas de dados da </a:t>
            </a:r>
            <a:r>
              <a:rPr lang="pt-PT" sz="1000" dirty="0" err="1"/>
              <a:t>stl</a:t>
            </a:r>
            <a:r>
              <a:rPr lang="pt-PT" sz="1000" dirty="0"/>
              <a:t> (set, </a:t>
            </a:r>
            <a:r>
              <a:rPr lang="pt-PT" sz="1000" dirty="0" err="1"/>
              <a:t>map</a:t>
            </a:r>
            <a:r>
              <a:rPr lang="pt-PT" sz="1000" dirty="0"/>
              <a:t>, </a:t>
            </a:r>
            <a:r>
              <a:rPr lang="pt-PT" sz="1000" dirty="0" err="1"/>
              <a:t>vector</a:t>
            </a:r>
            <a:r>
              <a:rPr lang="pt-PT" sz="1000" dirty="0"/>
              <a:t>, </a:t>
            </a:r>
            <a:r>
              <a:rPr lang="pt-PT" sz="1000" dirty="0" err="1"/>
              <a:t>queue</a:t>
            </a:r>
            <a:r>
              <a:rPr lang="pt-PT" sz="1000" dirty="0"/>
              <a:t>). </a:t>
            </a:r>
          </a:p>
          <a:p>
            <a:pPr marL="0" indent="0">
              <a:buFont typeface="Work Sans"/>
              <a:buNone/>
            </a:pPr>
            <a:r>
              <a:rPr lang="pt-PT" sz="1000" dirty="0" err="1"/>
              <a:t>Set’s</a:t>
            </a:r>
            <a:r>
              <a:rPr lang="pt-PT" sz="1000" dirty="0"/>
              <a:t> e </a:t>
            </a:r>
            <a:r>
              <a:rPr lang="pt-PT" sz="1000" dirty="0" err="1"/>
              <a:t>map’s</a:t>
            </a:r>
            <a:r>
              <a:rPr lang="pt-PT" sz="1000" dirty="0"/>
              <a:t> são implementados recorrendo a árvores binárias balanceadas (</a:t>
            </a:r>
            <a:r>
              <a:rPr lang="pt-PT" sz="1000" i="1" dirty="0" err="1"/>
              <a:t>red</a:t>
            </a:r>
            <a:r>
              <a:rPr lang="pt-PT" sz="1000" i="1" dirty="0"/>
              <a:t> </a:t>
            </a:r>
            <a:r>
              <a:rPr lang="pt-PT" sz="1000" i="1" dirty="0" err="1"/>
              <a:t>black</a:t>
            </a:r>
            <a:r>
              <a:rPr lang="pt-PT" sz="1000" i="1" dirty="0"/>
              <a:t> </a:t>
            </a:r>
            <a:r>
              <a:rPr lang="pt-PT" sz="1000" i="1" dirty="0" err="1"/>
              <a:t>tree</a:t>
            </a:r>
            <a:r>
              <a:rPr lang="pt-PT" sz="1000" dirty="0"/>
              <a:t>). </a:t>
            </a:r>
          </a:p>
        </p:txBody>
      </p:sp>
      <p:sp>
        <p:nvSpPr>
          <p:cNvPr id="11" name="Google Shape;427;p46">
            <a:extLst>
              <a:ext uri="{FF2B5EF4-FFF2-40B4-BE49-F238E27FC236}">
                <a16:creationId xmlns:a16="http://schemas.microsoft.com/office/drawing/2014/main" id="{F40D934A-9927-62C0-F09E-3B398B0ED297}"/>
              </a:ext>
            </a:extLst>
          </p:cNvPr>
          <p:cNvSpPr txBox="1">
            <a:spLocks/>
          </p:cNvSpPr>
          <p:nvPr/>
        </p:nvSpPr>
        <p:spPr>
          <a:xfrm>
            <a:off x="996699" y="693200"/>
            <a:ext cx="5634559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/>
            <a:r>
              <a:rPr lang="pt-PT" dirty="0"/>
              <a:t>Estruturas de dados utilizadas</a:t>
            </a:r>
          </a:p>
        </p:txBody>
      </p:sp>
      <p:graphicFrame>
        <p:nvGraphicFramePr>
          <p:cNvPr id="8" name="Google Shape;383;p43">
            <a:extLst>
              <a:ext uri="{FF2B5EF4-FFF2-40B4-BE49-F238E27FC236}">
                <a16:creationId xmlns:a16="http://schemas.microsoft.com/office/drawing/2014/main" id="{164C5BC7-2AFE-44AC-A2D3-B339174826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537191"/>
              </p:ext>
            </p:extLst>
          </p:nvPr>
        </p:nvGraphicFramePr>
        <p:xfrm>
          <a:off x="5688532" y="3046276"/>
          <a:ext cx="2713261" cy="118863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Operador [ ]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O(log n)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Empty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Google Shape;421;p45">
            <a:extLst>
              <a:ext uri="{FF2B5EF4-FFF2-40B4-BE49-F238E27FC236}">
                <a16:creationId xmlns:a16="http://schemas.microsoft.com/office/drawing/2014/main" id="{5A91C2CA-FCD4-4E8D-3157-062832E00D37}"/>
              </a:ext>
            </a:extLst>
          </p:cNvPr>
          <p:cNvSpPr txBox="1">
            <a:spLocks/>
          </p:cNvSpPr>
          <p:nvPr/>
        </p:nvSpPr>
        <p:spPr>
          <a:xfrm>
            <a:off x="5695701" y="2006289"/>
            <a:ext cx="2980633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Esta estrutura de dados é usada, por exemplo, para fazer corresponder um dia da semana a um conjunto de aulas.</a:t>
            </a:r>
          </a:p>
        </p:txBody>
      </p:sp>
      <p:sp>
        <p:nvSpPr>
          <p:cNvPr id="6" name="Google Shape;426;p46">
            <a:extLst>
              <a:ext uri="{FF2B5EF4-FFF2-40B4-BE49-F238E27FC236}">
                <a16:creationId xmlns:a16="http://schemas.microsoft.com/office/drawing/2014/main" id="{5B3D7AA9-BF26-6473-AAC9-DC677BA0E476}"/>
              </a:ext>
            </a:extLst>
          </p:cNvPr>
          <p:cNvSpPr txBox="1">
            <a:spLocks/>
          </p:cNvSpPr>
          <p:nvPr/>
        </p:nvSpPr>
        <p:spPr>
          <a:xfrm>
            <a:off x="5234071" y="1584078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 dirty="0" err="1"/>
              <a:t>Map</a:t>
            </a:r>
            <a:endParaRPr lang="pt-PT" b="1" dirty="0"/>
          </a:p>
        </p:txBody>
      </p:sp>
    </p:spTree>
    <p:extLst>
      <p:ext uri="{BB962C8B-B14F-4D97-AF65-F5344CB8AC3E}">
        <p14:creationId xmlns:p14="http://schemas.microsoft.com/office/powerpoint/2010/main" val="2835178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oogle Shape;383;p43">
            <a:extLst>
              <a:ext uri="{FF2B5EF4-FFF2-40B4-BE49-F238E27FC236}">
                <a16:creationId xmlns:a16="http://schemas.microsoft.com/office/drawing/2014/main" id="{1AE19F7C-D343-6B8B-25BC-B863DC1F31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852406"/>
              </p:ext>
            </p:extLst>
          </p:nvPr>
        </p:nvGraphicFramePr>
        <p:xfrm>
          <a:off x="5688531" y="3046276"/>
          <a:ext cx="2713261" cy="188961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Push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0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Empty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Pop()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</a:t>
                      </a:r>
                      <a:r>
                        <a:rPr lang="pt-PT" sz="1100" b="0" i="0" u="none" strike="noStrike" cap="none" dirty="0" err="1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logN</a:t>
                      </a: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Front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366732"/>
                  </a:ext>
                </a:extLst>
              </a:tr>
            </a:tbl>
          </a:graphicData>
        </a:graphic>
      </p:graphicFrame>
      <p:sp>
        <p:nvSpPr>
          <p:cNvPr id="4" name="Google Shape;427;p46">
            <a:extLst>
              <a:ext uri="{FF2B5EF4-FFF2-40B4-BE49-F238E27FC236}">
                <a16:creationId xmlns:a16="http://schemas.microsoft.com/office/drawing/2014/main" id="{F87F76DD-FBFF-2996-1610-776D8696918F}"/>
              </a:ext>
            </a:extLst>
          </p:cNvPr>
          <p:cNvSpPr txBox="1">
            <a:spLocks/>
          </p:cNvSpPr>
          <p:nvPr/>
        </p:nvSpPr>
        <p:spPr>
          <a:xfrm>
            <a:off x="996699" y="693200"/>
            <a:ext cx="5634559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/>
            <a:r>
              <a:rPr lang="pt-PT"/>
              <a:t>Estruturas de dados utilizadas</a:t>
            </a:r>
            <a:endParaRPr lang="pt-PT" dirty="0"/>
          </a:p>
        </p:txBody>
      </p:sp>
      <p:sp>
        <p:nvSpPr>
          <p:cNvPr id="5" name="Google Shape;426;p46">
            <a:extLst>
              <a:ext uri="{FF2B5EF4-FFF2-40B4-BE49-F238E27FC236}">
                <a16:creationId xmlns:a16="http://schemas.microsoft.com/office/drawing/2014/main" id="{9B9905A1-D77F-FF1F-51F6-46E8A2BC8DC0}"/>
              </a:ext>
            </a:extLst>
          </p:cNvPr>
          <p:cNvSpPr txBox="1">
            <a:spLocks/>
          </p:cNvSpPr>
          <p:nvPr/>
        </p:nvSpPr>
        <p:spPr>
          <a:xfrm>
            <a:off x="1000561" y="1584078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 dirty="0" err="1"/>
              <a:t>Vector</a:t>
            </a:r>
            <a:endParaRPr lang="pt-PT" b="1" dirty="0"/>
          </a:p>
        </p:txBody>
      </p:sp>
      <p:sp>
        <p:nvSpPr>
          <p:cNvPr id="9" name="Google Shape;421;p45">
            <a:extLst>
              <a:ext uri="{FF2B5EF4-FFF2-40B4-BE49-F238E27FC236}">
                <a16:creationId xmlns:a16="http://schemas.microsoft.com/office/drawing/2014/main" id="{2FE67A62-7B61-4C41-66E4-E3A720B9D97E}"/>
              </a:ext>
            </a:extLst>
          </p:cNvPr>
          <p:cNvSpPr txBox="1">
            <a:spLocks/>
          </p:cNvSpPr>
          <p:nvPr/>
        </p:nvSpPr>
        <p:spPr>
          <a:xfrm>
            <a:off x="1455023" y="2006289"/>
            <a:ext cx="2980633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Esta estrutura de dados foi usada, no armazenamento de horários de um determinado estudante.</a:t>
            </a:r>
          </a:p>
        </p:txBody>
      </p:sp>
      <p:sp>
        <p:nvSpPr>
          <p:cNvPr id="12" name="Google Shape;421;p45">
            <a:extLst>
              <a:ext uri="{FF2B5EF4-FFF2-40B4-BE49-F238E27FC236}">
                <a16:creationId xmlns:a16="http://schemas.microsoft.com/office/drawing/2014/main" id="{D8A820A2-BF75-6E82-8BC8-D2585B23CC0F}"/>
              </a:ext>
            </a:extLst>
          </p:cNvPr>
          <p:cNvSpPr txBox="1">
            <a:spLocks/>
          </p:cNvSpPr>
          <p:nvPr/>
        </p:nvSpPr>
        <p:spPr>
          <a:xfrm>
            <a:off x="5695701" y="2006289"/>
            <a:ext cx="3344221" cy="85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200" dirty="0"/>
              <a:t>Esta estrutura de dados foi utilizada no armazenamento temporário de pedidos de trocas/inscrições/</a:t>
            </a:r>
            <a:r>
              <a:rPr lang="pt-PT" sz="1200" dirty="0" err="1"/>
              <a:t>desinscrições</a:t>
            </a:r>
            <a:r>
              <a:rPr lang="pt-PT" sz="1200" dirty="0"/>
              <a:t> de turmas.</a:t>
            </a:r>
          </a:p>
        </p:txBody>
      </p:sp>
      <p:sp>
        <p:nvSpPr>
          <p:cNvPr id="17" name="Google Shape;426;p46">
            <a:extLst>
              <a:ext uri="{FF2B5EF4-FFF2-40B4-BE49-F238E27FC236}">
                <a16:creationId xmlns:a16="http://schemas.microsoft.com/office/drawing/2014/main" id="{9FC286F5-62B5-440B-8C37-4A0C26C4226F}"/>
              </a:ext>
            </a:extLst>
          </p:cNvPr>
          <p:cNvSpPr txBox="1">
            <a:spLocks/>
          </p:cNvSpPr>
          <p:nvPr/>
        </p:nvSpPr>
        <p:spPr>
          <a:xfrm>
            <a:off x="5234071" y="1584078"/>
            <a:ext cx="2909370" cy="3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l">
              <a:spcBef>
                <a:spcPts val="1000"/>
              </a:spcBef>
              <a:buFont typeface="Work Sans"/>
              <a:buChar char="●"/>
            </a:pPr>
            <a:r>
              <a:rPr lang="pt-PT" b="1" dirty="0" err="1"/>
              <a:t>Queue</a:t>
            </a:r>
            <a:endParaRPr lang="pt-PT" b="1" dirty="0"/>
          </a:p>
        </p:txBody>
      </p:sp>
      <p:graphicFrame>
        <p:nvGraphicFramePr>
          <p:cNvPr id="18" name="Google Shape;383;p43">
            <a:extLst>
              <a:ext uri="{FF2B5EF4-FFF2-40B4-BE49-F238E27FC236}">
                <a16:creationId xmlns:a16="http://schemas.microsoft.com/office/drawing/2014/main" id="{74EF841D-573C-8527-CFD4-3F8BA6FCF0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4165809"/>
              </p:ext>
            </p:extLst>
          </p:nvPr>
        </p:nvGraphicFramePr>
        <p:xfrm>
          <a:off x="1455022" y="3046276"/>
          <a:ext cx="2713261" cy="1539120"/>
        </p:xfrm>
        <a:graphic>
          <a:graphicData uri="http://schemas.openxmlformats.org/drawingml/2006/table">
            <a:tbl>
              <a:tblPr>
                <a:noFill/>
                <a:tableStyleId>{046BAFAB-9E11-4627-ACE8-1B293F3FD9C6}</a:tableStyleId>
              </a:tblPr>
              <a:tblGrid>
                <a:gridCol w="1453401">
                  <a:extLst>
                    <a:ext uri="{9D8B030D-6E8A-4147-A177-3AD203B41FA5}">
                      <a16:colId xmlns:a16="http://schemas.microsoft.com/office/drawing/2014/main" val="1950391233"/>
                    </a:ext>
                  </a:extLst>
                </a:gridCol>
                <a:gridCol w="1259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Método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Complexidade temporal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392859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Push_back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0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4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At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PT" sz="1100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Size</a:t>
                      </a:r>
                      <a:r>
                        <a:rPr lang="pt-PT" sz="1100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ea typeface="Work Sans Medium"/>
                          <a:cs typeface="Work Sans Medium"/>
                          <a:sym typeface="Work Sans Medium"/>
                        </a:rPr>
                        <a:t>()</a:t>
                      </a:r>
                      <a:endParaRPr lang="pt-PT" sz="1100" dirty="0">
                        <a:solidFill>
                          <a:schemeClr val="lt1"/>
                        </a:solidFill>
                        <a:latin typeface="Work Sans Medium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dirty="0">
                          <a:solidFill>
                            <a:schemeClr val="dk1"/>
                          </a:solidFill>
                          <a:latin typeface="Work Sans"/>
                          <a:ea typeface="Work Sans Medium"/>
                          <a:cs typeface="Work Sans Medium"/>
                          <a:sym typeface="Work Sans Medium"/>
                        </a:rPr>
                        <a:t>O(1)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Work Sans"/>
                        <a:ea typeface="Work Sans Medium"/>
                        <a:cs typeface="Work Sans Medium"/>
                        <a:sym typeface="Work Sans Medium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" name="Google Shape;421;p45">
            <a:extLst>
              <a:ext uri="{FF2B5EF4-FFF2-40B4-BE49-F238E27FC236}">
                <a16:creationId xmlns:a16="http://schemas.microsoft.com/office/drawing/2014/main" id="{BCB8596A-DB02-E369-1E32-4EAE9D1B850C}"/>
              </a:ext>
            </a:extLst>
          </p:cNvPr>
          <p:cNvSpPr txBox="1">
            <a:spLocks/>
          </p:cNvSpPr>
          <p:nvPr/>
        </p:nvSpPr>
        <p:spPr>
          <a:xfrm>
            <a:off x="613784" y="4681279"/>
            <a:ext cx="4972920" cy="462221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buFont typeface="Work Sans"/>
              <a:buNone/>
            </a:pPr>
            <a:r>
              <a:rPr lang="pt-PT" sz="1000" dirty="0"/>
              <a:t>Implementamos um método, </a:t>
            </a:r>
            <a:r>
              <a:rPr lang="pt-PT" sz="1000" dirty="0" err="1">
                <a:solidFill>
                  <a:srgbClr val="876425"/>
                </a:solidFill>
              </a:rPr>
              <a:t>binarySearchSchedules</a:t>
            </a:r>
            <a:r>
              <a:rPr lang="pt-PT" sz="1000" dirty="0">
                <a:solidFill>
                  <a:srgbClr val="D4AC63"/>
                </a:solidFill>
              </a:rPr>
              <a:t> </a:t>
            </a:r>
            <a:r>
              <a:rPr lang="pt-PT" sz="1000" dirty="0"/>
              <a:t>que aplica pesquisa binária no vetor de horários e retorna o índice no horário da </a:t>
            </a:r>
            <a:r>
              <a:rPr lang="pt-PT" sz="1000" dirty="0" err="1"/>
              <a:t>UcClass</a:t>
            </a:r>
            <a:r>
              <a:rPr lang="pt-PT" sz="1000" dirty="0"/>
              <a:t> pretendida. Este método apresenta complexidade temporal O(</a:t>
            </a:r>
            <a:r>
              <a:rPr lang="pt-PT" sz="1000" dirty="0" err="1"/>
              <a:t>logN</a:t>
            </a:r>
            <a:r>
              <a:rPr lang="pt-PT" sz="10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719340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741DB37-3788-8D21-9D89-76057C0B1E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0578700"/>
              </p:ext>
            </p:extLst>
          </p:nvPr>
        </p:nvGraphicFramePr>
        <p:xfrm>
          <a:off x="6319301" y="1701113"/>
          <a:ext cx="2750357" cy="1127760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283428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Slot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387769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weekDay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startTime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float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endTime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float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type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sp>
        <p:nvSpPr>
          <p:cNvPr id="446" name="Google Shape;446;p48"/>
          <p:cNvSpPr txBox="1">
            <a:spLocks noGrp="1"/>
          </p:cNvSpPr>
          <p:nvPr>
            <p:ph type="title"/>
          </p:nvPr>
        </p:nvSpPr>
        <p:spPr>
          <a:xfrm>
            <a:off x="1706099" y="708852"/>
            <a:ext cx="573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Classes</a:t>
            </a:r>
            <a:endParaRPr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C48EAFF-1AB2-BC64-F988-25FD879E9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5382676"/>
              </p:ext>
            </p:extLst>
          </p:nvPr>
        </p:nvGraphicFramePr>
        <p:xfrm>
          <a:off x="163829" y="1701115"/>
          <a:ext cx="2750357" cy="112775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36379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Student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76396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id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str</a:t>
                      </a:r>
                      <a:endParaRPr lang="pt-PT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name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str</a:t>
                      </a:r>
                      <a:endParaRPr lang="pt-PT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PT" sz="1200" b="0" i="0" u="sng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classes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: 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vector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&lt;</a:t>
                      </a:r>
                      <a:r>
                        <a:rPr lang="pt-PT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UcClass</a:t>
                      </a:r>
                      <a:r>
                        <a:rPr lang="pt-PT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&gt; 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5357C8C-E00F-1578-32B1-52AD194E1B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190672"/>
              </p:ext>
            </p:extLst>
          </p:nvPr>
        </p:nvGraphicFramePr>
        <p:xfrm>
          <a:off x="3241566" y="1701115"/>
          <a:ext cx="2750357" cy="112775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45110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UcClass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676655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ucId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classId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2" name="Table 6">
            <a:extLst>
              <a:ext uri="{FF2B5EF4-FFF2-40B4-BE49-F238E27FC236}">
                <a16:creationId xmlns:a16="http://schemas.microsoft.com/office/drawing/2014/main" id="{A031AA75-CC5C-3FC1-A83B-52DA78C643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999981"/>
              </p:ext>
            </p:extLst>
          </p:nvPr>
        </p:nvGraphicFramePr>
        <p:xfrm>
          <a:off x="163829" y="3306890"/>
          <a:ext cx="2750357" cy="1402078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560831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Request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841247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student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Student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desiredClass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UcClass</a:t>
                      </a:r>
                      <a:endParaRPr lang="pt-PT" sz="1200" dirty="0"/>
                    </a:p>
                    <a:p>
                      <a:r>
                        <a:rPr lang="pt-PT" sz="1200" b="0" i="0" u="sng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type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str</a:t>
                      </a:r>
                      <a:endParaRPr lang="pt-PT" sz="1200" dirty="0"/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5B9DDCBD-8A19-5C5A-06F2-7333CE34C8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4528387"/>
              </p:ext>
            </p:extLst>
          </p:nvPr>
        </p:nvGraphicFramePr>
        <p:xfrm>
          <a:off x="3241566" y="3306889"/>
          <a:ext cx="2750357" cy="1402079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452283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ClassSchedule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949796">
                <a:tc>
                  <a:txBody>
                    <a:bodyPr/>
                    <a:lstStyle/>
                    <a:p>
                      <a:r>
                        <a:rPr lang="pt-PT" sz="1200" u="sng" dirty="0" err="1"/>
                        <a:t>ucClass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UcClass</a:t>
                      </a:r>
                      <a:endParaRPr lang="pt-PT" sz="1200" dirty="0"/>
                    </a:p>
                    <a:p>
                      <a:r>
                        <a:rPr lang="pt-PT" sz="1200" u="sng" dirty="0" err="1"/>
                        <a:t>slots</a:t>
                      </a:r>
                      <a:r>
                        <a:rPr lang="pt-PT" sz="1200" dirty="0"/>
                        <a:t>: </a:t>
                      </a:r>
                      <a:r>
                        <a:rPr lang="pt-PT" sz="1200" dirty="0" err="1"/>
                        <a:t>vector</a:t>
                      </a:r>
                      <a:r>
                        <a:rPr lang="pt-PT" sz="1200" dirty="0"/>
                        <a:t>&lt;</a:t>
                      </a:r>
                      <a:r>
                        <a:rPr lang="pt-PT" sz="1200" dirty="0" err="1"/>
                        <a:t>Slot</a:t>
                      </a:r>
                      <a:r>
                        <a:rPr lang="pt-PT" sz="1200" dirty="0"/>
                        <a:t>&gt;</a:t>
                      </a:r>
                      <a:endParaRPr lang="pt-PT" sz="1200" u="sng" dirty="0"/>
                    </a:p>
                    <a:p>
                      <a:r>
                        <a:rPr lang="pt-PT" sz="1200" u="sng" dirty="0"/>
                        <a:t>students</a:t>
                      </a:r>
                      <a:r>
                        <a:rPr lang="pt-PT" sz="1200" dirty="0"/>
                        <a:t>: set&lt;</a:t>
                      </a:r>
                      <a:r>
                        <a:rPr lang="pt-PT" sz="1200" dirty="0" err="1"/>
                        <a:t>Student</a:t>
                      </a:r>
                      <a:r>
                        <a:rPr lang="pt-PT" sz="1200" dirty="0"/>
                        <a:t>&gt;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8E58270D-5636-5696-A1AF-271891D70E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540130"/>
              </p:ext>
            </p:extLst>
          </p:nvPr>
        </p:nvGraphicFramePr>
        <p:xfrm>
          <a:off x="6319302" y="3306888"/>
          <a:ext cx="2750357" cy="1402080"/>
        </p:xfrm>
        <a:graphic>
          <a:graphicData uri="http://schemas.openxmlformats.org/drawingml/2006/table">
            <a:tbl>
              <a:tblPr firstRow="1" bandRow="1">
                <a:tableStyleId>{046BAFAB-9E11-4627-ACE8-1B293F3FD9C6}</a:tableStyleId>
              </a:tblPr>
              <a:tblGrid>
                <a:gridCol w="2750357">
                  <a:extLst>
                    <a:ext uri="{9D8B030D-6E8A-4147-A177-3AD203B41FA5}">
                      <a16:colId xmlns:a16="http://schemas.microsoft.com/office/drawing/2014/main" val="42005829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PT" sz="1400" b="0" i="0" u="none" strike="noStrike" cap="none" dirty="0" err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Work Sans Medium"/>
                          <a:sym typeface="Arial"/>
                        </a:rPr>
                        <a:t>ScheduleManager</a:t>
                      </a:r>
                      <a:endParaRPr lang="pt-PT" sz="1400" b="0" i="0" u="none" strike="noStrike" cap="none" dirty="0">
                        <a:solidFill>
                          <a:schemeClr val="lt1"/>
                        </a:solidFill>
                        <a:uFill>
                          <a:noFill/>
                        </a:uFill>
                        <a:latin typeface="Work Sans Medium"/>
                        <a:sym typeface="Arial"/>
                      </a:endParaRPr>
                    </a:p>
                  </a:txBody>
                  <a:tcPr>
                    <a:solidFill>
                      <a:srgbClr val="3939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70731"/>
                  </a:ext>
                </a:extLst>
              </a:tr>
              <a:tr h="447256">
                <a:tc>
                  <a:txBody>
                    <a:bodyPr/>
                    <a:lstStyle/>
                    <a:p>
                      <a:r>
                        <a:rPr lang="pt-PT" sz="1100" u="sng" dirty="0"/>
                        <a:t>students</a:t>
                      </a:r>
                      <a:r>
                        <a:rPr lang="pt-PT" sz="1100" dirty="0"/>
                        <a:t>: set&lt;</a:t>
                      </a:r>
                      <a:r>
                        <a:rPr lang="pt-PT" sz="1100" dirty="0" err="1"/>
                        <a:t>Student</a:t>
                      </a:r>
                      <a:r>
                        <a:rPr lang="pt-PT" sz="1100" dirty="0"/>
                        <a:t>&gt;</a:t>
                      </a:r>
                    </a:p>
                    <a:p>
                      <a:r>
                        <a:rPr lang="pt-PT" sz="1100" u="sng" dirty="0" err="1"/>
                        <a:t>schedules</a:t>
                      </a:r>
                      <a:r>
                        <a:rPr lang="pt-PT" sz="1100" dirty="0"/>
                        <a:t>: </a:t>
                      </a:r>
                      <a:r>
                        <a:rPr lang="pt-PT" sz="1100" dirty="0" err="1"/>
                        <a:t>vector</a:t>
                      </a:r>
                      <a:r>
                        <a:rPr lang="pt-PT" sz="1100" dirty="0"/>
                        <a:t>&lt;</a:t>
                      </a:r>
                      <a:r>
                        <a:rPr lang="pt-PT" sz="1100" dirty="0" err="1"/>
                        <a:t>ClassSchedule</a:t>
                      </a:r>
                      <a:r>
                        <a:rPr lang="pt-PT" sz="1100" dirty="0"/>
                        <a:t>&gt;</a:t>
                      </a:r>
                    </a:p>
                    <a:p>
                      <a:r>
                        <a:rPr lang="pt-PT" sz="1100" u="sng" dirty="0" err="1"/>
                        <a:t>changingRequests</a:t>
                      </a:r>
                      <a:r>
                        <a:rPr lang="pt-PT" sz="1100" dirty="0"/>
                        <a:t>: </a:t>
                      </a:r>
                      <a:r>
                        <a:rPr lang="pt-PT" sz="1100" dirty="0" err="1"/>
                        <a:t>queue</a:t>
                      </a:r>
                      <a:r>
                        <a:rPr lang="pt-PT" sz="1100" dirty="0"/>
                        <a:t> &lt;</a:t>
                      </a:r>
                      <a:r>
                        <a:rPr lang="pt-PT" sz="1100" dirty="0" err="1"/>
                        <a:t>Request</a:t>
                      </a:r>
                      <a:r>
                        <a:rPr lang="pt-PT" sz="1100" dirty="0"/>
                        <a:t>&gt;</a:t>
                      </a:r>
                    </a:p>
                    <a:p>
                      <a:r>
                        <a:rPr lang="pt-PT" sz="1100" b="0" i="0" u="sng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removalRequests</a:t>
                      </a:r>
                      <a:r>
                        <a:rPr lang="pt-PT" sz="1100" dirty="0"/>
                        <a:t>: </a:t>
                      </a:r>
                      <a:r>
                        <a:rPr lang="pt-PT" sz="1100" dirty="0" err="1"/>
                        <a:t>queue</a:t>
                      </a:r>
                      <a:r>
                        <a:rPr lang="pt-PT" sz="1100" dirty="0"/>
                        <a:t> &lt;</a:t>
                      </a:r>
                      <a:r>
                        <a:rPr lang="pt-PT" sz="1100" dirty="0" err="1"/>
                        <a:t>Request</a:t>
                      </a:r>
                      <a:r>
                        <a:rPr lang="pt-PT" sz="1100" dirty="0"/>
                        <a:t>&gt;</a:t>
                      </a:r>
                    </a:p>
                    <a:p>
                      <a:r>
                        <a:rPr lang="pt-PT" sz="1100" b="0" i="0" u="sng" strike="noStrike" cap="none" dirty="0" err="1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enrollmentRequests</a:t>
                      </a:r>
                      <a:r>
                        <a:rPr lang="pt-PT" sz="1100" dirty="0"/>
                        <a:t>: </a:t>
                      </a:r>
                      <a:r>
                        <a:rPr lang="pt-PT" sz="1100" dirty="0" err="1"/>
                        <a:t>queue</a:t>
                      </a:r>
                      <a:r>
                        <a:rPr lang="pt-PT" sz="1100" dirty="0"/>
                        <a:t>&lt;</a:t>
                      </a:r>
                      <a:r>
                        <a:rPr lang="pt-PT" sz="1100" dirty="0" err="1"/>
                        <a:t>Request</a:t>
                      </a:r>
                      <a:r>
                        <a:rPr lang="pt-PT" sz="1100" dirty="0"/>
                        <a:t>&gt;</a:t>
                      </a:r>
                    </a:p>
                    <a:p>
                      <a:r>
                        <a:rPr lang="pt-PT" sz="1100" u="sng" dirty="0" err="1"/>
                        <a:t>rejectedRequests</a:t>
                      </a:r>
                      <a:r>
                        <a:rPr lang="pt-PT" sz="1100" dirty="0"/>
                        <a:t>: </a:t>
                      </a:r>
                      <a:r>
                        <a:rPr lang="pt-PT" sz="1100" dirty="0" err="1"/>
                        <a:t>vector</a:t>
                      </a:r>
                      <a:r>
                        <a:rPr lang="pt-PT" sz="1100" dirty="0"/>
                        <a:t>&lt;</a:t>
                      </a:r>
                      <a:r>
                        <a:rPr lang="pt-PT" sz="1100" dirty="0" err="1"/>
                        <a:t>Request</a:t>
                      </a:r>
                      <a:r>
                        <a:rPr lang="pt-PT" sz="1100" dirty="0"/>
                        <a:t>&gt;</a:t>
                      </a:r>
                    </a:p>
                  </a:txBody>
                  <a:tcPr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2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0019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46;p48">
            <a:extLst>
              <a:ext uri="{FF2B5EF4-FFF2-40B4-BE49-F238E27FC236}">
                <a16:creationId xmlns:a16="http://schemas.microsoft.com/office/drawing/2014/main" id="{094D2531-AC0E-8D08-3AD6-F32CC0AE37B7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0973D70-3CDC-1783-984C-11BA0C05DA53}"/>
              </a:ext>
            </a:extLst>
          </p:cNvPr>
          <p:cNvGrpSpPr/>
          <p:nvPr/>
        </p:nvGrpSpPr>
        <p:grpSpPr>
          <a:xfrm>
            <a:off x="735293" y="1202255"/>
            <a:ext cx="3380677" cy="498541"/>
            <a:chOff x="735293" y="1202255"/>
            <a:chExt cx="3380677" cy="498541"/>
          </a:xfrm>
        </p:grpSpPr>
        <p:sp>
          <p:nvSpPr>
            <p:cNvPr id="7" name="Google Shape;375;p42">
              <a:extLst>
                <a:ext uri="{FF2B5EF4-FFF2-40B4-BE49-F238E27FC236}">
                  <a16:creationId xmlns:a16="http://schemas.microsoft.com/office/drawing/2014/main" id="{9F871E8F-E88E-75C7-32C6-E824EAF73638}"/>
                </a:ext>
              </a:extLst>
            </p:cNvPr>
            <p:cNvSpPr/>
            <p:nvPr/>
          </p:nvSpPr>
          <p:spPr>
            <a:xfrm>
              <a:off x="863531" y="1291296"/>
              <a:ext cx="3252439" cy="4095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/>
            </a:p>
          </p:txBody>
        </p:sp>
        <p:sp>
          <p:nvSpPr>
            <p:cNvPr id="8" name="Google Shape;426;p46">
              <a:extLst>
                <a:ext uri="{FF2B5EF4-FFF2-40B4-BE49-F238E27FC236}">
                  <a16:creationId xmlns:a16="http://schemas.microsoft.com/office/drawing/2014/main" id="{17037ADE-1CAB-5F44-C136-85E4D0D1689E}"/>
                </a:ext>
              </a:extLst>
            </p:cNvPr>
            <p:cNvSpPr txBox="1">
              <a:spLocks/>
            </p:cNvSpPr>
            <p:nvPr/>
          </p:nvSpPr>
          <p:spPr>
            <a:xfrm>
              <a:off x="735293" y="1202255"/>
              <a:ext cx="3380677" cy="459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9pPr>
            </a:lstStyle>
            <a:p>
              <a:pPr marL="139700" indent="0">
                <a:spcBef>
                  <a:spcPts val="1000"/>
                </a:spcBef>
                <a:buSzPts val="1400"/>
              </a:pPr>
              <a:r>
                <a:rPr lang="pt-PT" b="1" dirty="0"/>
                <a:t>Leitura dos dados fornecidos</a:t>
              </a:r>
            </a:p>
          </p:txBody>
        </p:sp>
      </p:grpSp>
      <p:sp>
        <p:nvSpPr>
          <p:cNvPr id="9" name="Google Shape;455;p49">
            <a:extLst>
              <a:ext uri="{FF2B5EF4-FFF2-40B4-BE49-F238E27FC236}">
                <a16:creationId xmlns:a16="http://schemas.microsoft.com/office/drawing/2014/main" id="{462FFB1A-5302-6F04-5EF2-6E9241E5156F}"/>
              </a:ext>
            </a:extLst>
          </p:cNvPr>
          <p:cNvSpPr txBox="1">
            <a:spLocks/>
          </p:cNvSpPr>
          <p:nvPr/>
        </p:nvSpPr>
        <p:spPr>
          <a:xfrm>
            <a:off x="863531" y="1749491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O método </a:t>
            </a:r>
            <a:r>
              <a:rPr lang="pt-PT" sz="1200" dirty="0" err="1"/>
              <a:t>readFiles</a:t>
            </a:r>
            <a:r>
              <a:rPr lang="pt-PT" sz="1200" dirty="0"/>
              <a:t>() é chamado. Este por sua vez chama os métodos: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createSchedules</a:t>
            </a:r>
            <a:r>
              <a:rPr lang="pt-PT" sz="1200" dirty="0"/>
              <a:t>() – Lê o ficheiro classes_per_uc.csv e adiciona ao vetor de horários(</a:t>
            </a:r>
            <a:r>
              <a:rPr lang="pt-PT" sz="1200" dirty="0" err="1"/>
              <a:t>schedules</a:t>
            </a:r>
            <a:r>
              <a:rPr lang="pt-PT" sz="1200" dirty="0"/>
              <a:t>) objetos da classe </a:t>
            </a:r>
            <a:r>
              <a:rPr lang="pt-PT" sz="1200" dirty="0" err="1"/>
              <a:t>ClassSchedule</a:t>
            </a:r>
            <a:r>
              <a:rPr lang="pt-PT" sz="1200" dirty="0"/>
              <a:t> com a devida </a:t>
            </a:r>
            <a:r>
              <a:rPr lang="pt-PT" sz="1200" dirty="0" err="1"/>
              <a:t>UcClass</a:t>
            </a:r>
            <a:r>
              <a:rPr lang="pt-PT" sz="1200" dirty="0"/>
              <a:t>, mas com o vetor de </a:t>
            </a:r>
            <a:r>
              <a:rPr lang="pt-PT" sz="1200" dirty="0" err="1"/>
              <a:t>slots</a:t>
            </a:r>
            <a:r>
              <a:rPr lang="pt-PT" sz="1200" dirty="0"/>
              <a:t> e sets de estudantes vazios;  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setSchedules</a:t>
            </a:r>
            <a:r>
              <a:rPr lang="pt-PT" sz="1200" dirty="0"/>
              <a:t>() – Lê o ficheiro classes.csv e atualiza os objetos do vetor </a:t>
            </a:r>
            <a:r>
              <a:rPr lang="pt-PT" sz="1200" dirty="0" err="1"/>
              <a:t>schedules</a:t>
            </a:r>
            <a:r>
              <a:rPr lang="pt-PT" sz="1200" dirty="0"/>
              <a:t> com os devidos </a:t>
            </a:r>
            <a:r>
              <a:rPr lang="pt-PT" sz="1200" dirty="0" err="1"/>
              <a:t>slots</a:t>
            </a:r>
            <a:r>
              <a:rPr lang="pt-PT" sz="1200" dirty="0"/>
              <a:t>,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 err="1"/>
              <a:t>createStudents</a:t>
            </a:r>
            <a:r>
              <a:rPr lang="pt-PT" sz="1200" dirty="0"/>
              <a:t>() – Lê o ficheiro students_classes.csv e adiciona objetos </a:t>
            </a:r>
            <a:r>
              <a:rPr lang="pt-PT" sz="1200" dirty="0" err="1"/>
              <a:t>Student</a:t>
            </a:r>
            <a:r>
              <a:rPr lang="pt-PT" sz="1200" dirty="0"/>
              <a:t> ao set Students; adiciona também a cada objeto do vetor </a:t>
            </a:r>
            <a:r>
              <a:rPr lang="pt-PT" sz="1200" dirty="0" err="1"/>
              <a:t>schedules</a:t>
            </a:r>
            <a:r>
              <a:rPr lang="pt-PT" sz="1200" dirty="0"/>
              <a:t> os estudantes que pertencem ao mesmo par turma/cadeira (</a:t>
            </a:r>
            <a:r>
              <a:rPr lang="pt-PT" sz="1200" dirty="0" err="1"/>
              <a:t>UcClass</a:t>
            </a:r>
            <a:r>
              <a:rPr lang="pt-PT" sz="1200" dirty="0"/>
              <a:t>);</a:t>
            </a: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7D509615-74C4-75B1-13B1-4A697E7A4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444" y="4228016"/>
            <a:ext cx="1409366" cy="478964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CBC4337A-845B-6BFD-9693-AC75D54FF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9058" y="4228016"/>
            <a:ext cx="3227363" cy="485233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3C8B797D-6401-4843-4E38-ADCF192974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4669" y="4228016"/>
            <a:ext cx="2947887" cy="481643"/>
          </a:xfrm>
          <a:prstGeom prst="rect">
            <a:avLst/>
          </a:prstGeom>
        </p:spPr>
      </p:pic>
      <p:sp>
        <p:nvSpPr>
          <p:cNvPr id="16" name="Google Shape;599;p54">
            <a:extLst>
              <a:ext uri="{FF2B5EF4-FFF2-40B4-BE49-F238E27FC236}">
                <a16:creationId xmlns:a16="http://schemas.microsoft.com/office/drawing/2014/main" id="{8B27C533-5C24-173C-DA4C-A791E2DACE63}"/>
              </a:ext>
            </a:extLst>
          </p:cNvPr>
          <p:cNvSpPr txBox="1"/>
          <p:nvPr/>
        </p:nvSpPr>
        <p:spPr>
          <a:xfrm>
            <a:off x="14701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1. – classes_per_uc.csv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7" name="Google Shape;599;p54">
            <a:extLst>
              <a:ext uri="{FF2B5EF4-FFF2-40B4-BE49-F238E27FC236}">
                <a16:creationId xmlns:a16="http://schemas.microsoft.com/office/drawing/2014/main" id="{F5395A50-EE7B-5D52-275D-D19FE930B96C}"/>
              </a:ext>
            </a:extLst>
          </p:cNvPr>
          <p:cNvSpPr txBox="1"/>
          <p:nvPr/>
        </p:nvSpPr>
        <p:spPr>
          <a:xfrm>
            <a:off x="2656600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2. – classes.csv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8" name="Google Shape;599;p54">
            <a:extLst>
              <a:ext uri="{FF2B5EF4-FFF2-40B4-BE49-F238E27FC236}">
                <a16:creationId xmlns:a16="http://schemas.microsoft.com/office/drawing/2014/main" id="{82F1BE69-52FD-0E1A-09F2-933DEDAC4038}"/>
              </a:ext>
            </a:extLst>
          </p:cNvPr>
          <p:cNvSpPr txBox="1"/>
          <p:nvPr/>
        </p:nvSpPr>
        <p:spPr>
          <a:xfrm>
            <a:off x="6177186" y="4754303"/>
            <a:ext cx="2182851" cy="2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Fig 3. – students_classes.csv</a:t>
            </a:r>
            <a:endParaRPr sz="900" b="1" dirty="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195923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455;p49">
            <a:extLst>
              <a:ext uri="{FF2B5EF4-FFF2-40B4-BE49-F238E27FC236}">
                <a16:creationId xmlns:a16="http://schemas.microsoft.com/office/drawing/2014/main" id="{E926F32C-9B48-4341-8452-43111AE00894}"/>
              </a:ext>
            </a:extLst>
          </p:cNvPr>
          <p:cNvSpPr txBox="1">
            <a:spLocks/>
          </p:cNvSpPr>
          <p:nvPr/>
        </p:nvSpPr>
        <p:spPr>
          <a:xfrm>
            <a:off x="863531" y="1749491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O nosso programa permite-nos visualizar: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Horário de um estudante;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Horário de uma turma;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Horário de uma cadeira;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Estudantes inscritos num dado par turma/cadeira;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Estudantes inscritos numa cadeira</a:t>
            </a:r>
          </a:p>
        </p:txBody>
      </p:sp>
      <p:sp>
        <p:nvSpPr>
          <p:cNvPr id="4" name="Google Shape;446;p48">
            <a:extLst>
              <a:ext uri="{FF2B5EF4-FFF2-40B4-BE49-F238E27FC236}">
                <a16:creationId xmlns:a16="http://schemas.microsoft.com/office/drawing/2014/main" id="{07E595BE-C3B2-82D9-FA4C-D8F9E9C957A7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4C3A5E21-8ADE-86C9-AC78-0ABDFA231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185" y="1962213"/>
            <a:ext cx="3388855" cy="220566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586635C-C262-D975-322C-76652275CA9B}"/>
              </a:ext>
            </a:extLst>
          </p:cNvPr>
          <p:cNvGrpSpPr/>
          <p:nvPr/>
        </p:nvGrpSpPr>
        <p:grpSpPr>
          <a:xfrm>
            <a:off x="735293" y="1202255"/>
            <a:ext cx="3948219" cy="498541"/>
            <a:chOff x="735293" y="1202255"/>
            <a:chExt cx="3380677" cy="498541"/>
          </a:xfrm>
        </p:grpSpPr>
        <p:sp>
          <p:nvSpPr>
            <p:cNvPr id="14" name="Google Shape;375;p42">
              <a:extLst>
                <a:ext uri="{FF2B5EF4-FFF2-40B4-BE49-F238E27FC236}">
                  <a16:creationId xmlns:a16="http://schemas.microsoft.com/office/drawing/2014/main" id="{236D697C-D857-2482-5F24-186148EA1FDF}"/>
                </a:ext>
              </a:extLst>
            </p:cNvPr>
            <p:cNvSpPr/>
            <p:nvPr/>
          </p:nvSpPr>
          <p:spPr>
            <a:xfrm>
              <a:off x="863531" y="1291296"/>
              <a:ext cx="3252439" cy="4095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/>
            </a:p>
          </p:txBody>
        </p:sp>
        <p:sp>
          <p:nvSpPr>
            <p:cNvPr id="15" name="Google Shape;426;p46">
              <a:extLst>
                <a:ext uri="{FF2B5EF4-FFF2-40B4-BE49-F238E27FC236}">
                  <a16:creationId xmlns:a16="http://schemas.microsoft.com/office/drawing/2014/main" id="{F59E3B36-5FE2-E1E9-C62D-875F8824037B}"/>
                </a:ext>
              </a:extLst>
            </p:cNvPr>
            <p:cNvSpPr txBox="1">
              <a:spLocks/>
            </p:cNvSpPr>
            <p:nvPr/>
          </p:nvSpPr>
          <p:spPr>
            <a:xfrm>
              <a:off x="735293" y="1202255"/>
              <a:ext cx="3380677" cy="459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9pPr>
            </a:lstStyle>
            <a:p>
              <a:pPr marL="139700" indent="0">
                <a:spcBef>
                  <a:spcPts val="1000"/>
                </a:spcBef>
                <a:buSzPts val="1400"/>
              </a:pPr>
              <a:r>
                <a:rPr lang="pt-PT" b="1" dirty="0"/>
                <a:t>Visualização dos dados fornecidos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446;p48">
            <a:extLst>
              <a:ext uri="{FF2B5EF4-FFF2-40B4-BE49-F238E27FC236}">
                <a16:creationId xmlns:a16="http://schemas.microsoft.com/office/drawing/2014/main" id="{92A3087E-2D9B-ABE8-E352-B1DE783D4218}"/>
              </a:ext>
            </a:extLst>
          </p:cNvPr>
          <p:cNvSpPr txBox="1">
            <a:spLocks/>
          </p:cNvSpPr>
          <p:nvPr/>
        </p:nvSpPr>
        <p:spPr>
          <a:xfrm>
            <a:off x="342120" y="475673"/>
            <a:ext cx="754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ctr"/>
            <a:r>
              <a:rPr lang="pt-PT" sz="3200" dirty="0"/>
              <a:t>Funcionalidades implementadas</a:t>
            </a:r>
          </a:p>
        </p:txBody>
      </p:sp>
      <p:sp>
        <p:nvSpPr>
          <p:cNvPr id="3" name="Google Shape;455;p49">
            <a:extLst>
              <a:ext uri="{FF2B5EF4-FFF2-40B4-BE49-F238E27FC236}">
                <a16:creationId xmlns:a16="http://schemas.microsoft.com/office/drawing/2014/main" id="{BEE5E0CC-1847-33F8-147D-73A774F62102}"/>
              </a:ext>
            </a:extLst>
          </p:cNvPr>
          <p:cNvSpPr txBox="1">
            <a:spLocks/>
          </p:cNvSpPr>
          <p:nvPr/>
        </p:nvSpPr>
        <p:spPr>
          <a:xfrm>
            <a:off x="1015931" y="1901891"/>
            <a:ext cx="7951840" cy="263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1200" dirty="0"/>
              <a:t>Existem três tipos de pedidos: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Pedido de mudança de turma a uma dada cadeira (</a:t>
            </a:r>
            <a:r>
              <a:rPr lang="pt-PT" sz="1200" dirty="0" err="1"/>
              <a:t>Changing</a:t>
            </a:r>
            <a:r>
              <a:rPr lang="pt-PT" sz="1200" dirty="0"/>
              <a:t>);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Pedido de inscrição numa dada cadeira (</a:t>
            </a:r>
            <a:r>
              <a:rPr lang="pt-PT" sz="1200" dirty="0" err="1"/>
              <a:t>Enrollment</a:t>
            </a:r>
            <a:r>
              <a:rPr lang="pt-PT" sz="1200" dirty="0"/>
              <a:t>)</a:t>
            </a:r>
          </a:p>
          <a:p>
            <a:pPr marL="742950" lvl="1" indent="-28575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sz="1200" dirty="0"/>
              <a:t>Pedido de cancelamento de inscrição (</a:t>
            </a:r>
            <a:r>
              <a:rPr lang="pt-PT" sz="1200" dirty="0" err="1"/>
              <a:t>Removal</a:t>
            </a:r>
            <a:r>
              <a:rPr lang="pt-PT" sz="1200" dirty="0"/>
              <a:t>)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F4EBC24-4CF8-50A6-15E8-204A20CF95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972" b="63657"/>
          <a:stretch/>
        </p:blipFill>
        <p:spPr>
          <a:xfrm>
            <a:off x="5154322" y="3408630"/>
            <a:ext cx="3424684" cy="125919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2C9C236-1CD9-47D9-1F93-24C610AF63DC}"/>
              </a:ext>
            </a:extLst>
          </p:cNvPr>
          <p:cNvGrpSpPr/>
          <p:nvPr/>
        </p:nvGrpSpPr>
        <p:grpSpPr>
          <a:xfrm>
            <a:off x="735293" y="1202255"/>
            <a:ext cx="3948219" cy="498541"/>
            <a:chOff x="735293" y="1202255"/>
            <a:chExt cx="3380677" cy="498541"/>
          </a:xfrm>
        </p:grpSpPr>
        <p:sp>
          <p:nvSpPr>
            <p:cNvPr id="10" name="Google Shape;375;p42">
              <a:extLst>
                <a:ext uri="{FF2B5EF4-FFF2-40B4-BE49-F238E27FC236}">
                  <a16:creationId xmlns:a16="http://schemas.microsoft.com/office/drawing/2014/main" id="{102F6E1B-F647-B45C-5AB1-63191EA819F4}"/>
                </a:ext>
              </a:extLst>
            </p:cNvPr>
            <p:cNvSpPr/>
            <p:nvPr/>
          </p:nvSpPr>
          <p:spPr>
            <a:xfrm>
              <a:off x="863531" y="1291296"/>
              <a:ext cx="3252439" cy="4095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/>
            </a:p>
          </p:txBody>
        </p:sp>
        <p:sp>
          <p:nvSpPr>
            <p:cNvPr id="11" name="Google Shape;426;p46">
              <a:extLst>
                <a:ext uri="{FF2B5EF4-FFF2-40B4-BE49-F238E27FC236}">
                  <a16:creationId xmlns:a16="http://schemas.microsoft.com/office/drawing/2014/main" id="{3686FC4A-A4E9-AC0E-EF2E-DBFB74EE1937}"/>
                </a:ext>
              </a:extLst>
            </p:cNvPr>
            <p:cNvSpPr txBox="1">
              <a:spLocks/>
            </p:cNvSpPr>
            <p:nvPr/>
          </p:nvSpPr>
          <p:spPr>
            <a:xfrm>
              <a:off x="735293" y="1202255"/>
              <a:ext cx="3380677" cy="459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9pPr>
            </a:lstStyle>
            <a:p>
              <a:pPr marL="139700" indent="0">
                <a:spcBef>
                  <a:spcPts val="1000"/>
                </a:spcBef>
                <a:buSzPts val="1400"/>
              </a:pPr>
              <a:r>
                <a:rPr lang="pt-PT" b="1" dirty="0"/>
                <a:t>Pedidos de alteração de horários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26095D7-20B4-5B7F-07B5-B70639D7B61A}"/>
              </a:ext>
            </a:extLst>
          </p:cNvPr>
          <p:cNvSpPr/>
          <p:nvPr/>
        </p:nvSpPr>
        <p:spPr>
          <a:xfrm>
            <a:off x="5709425" y="3620429"/>
            <a:ext cx="2862147" cy="170986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959EFF29-A7E6-9F52-2785-A5285ED649F8}"/>
              </a:ext>
            </a:extLst>
          </p:cNvPr>
          <p:cNvSpPr/>
          <p:nvPr/>
        </p:nvSpPr>
        <p:spPr>
          <a:xfrm>
            <a:off x="7387702" y="3962829"/>
            <a:ext cx="1681957" cy="1034039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E2A61B5-BE83-3EF1-E532-795C62F88AE1}"/>
              </a:ext>
            </a:extLst>
          </p:cNvPr>
          <p:cNvSpPr/>
          <p:nvPr/>
        </p:nvSpPr>
        <p:spPr>
          <a:xfrm>
            <a:off x="7387702" y="2665756"/>
            <a:ext cx="1681957" cy="1034039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A93853D-F4B5-BBA7-25ED-8666F5301A3E}"/>
              </a:ext>
            </a:extLst>
          </p:cNvPr>
          <p:cNvSpPr/>
          <p:nvPr/>
        </p:nvSpPr>
        <p:spPr>
          <a:xfrm>
            <a:off x="7387702" y="1792202"/>
            <a:ext cx="1681957" cy="665503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6" name="Google Shape;426;p46">
            <a:extLst>
              <a:ext uri="{FF2B5EF4-FFF2-40B4-BE49-F238E27FC236}">
                <a16:creationId xmlns:a16="http://schemas.microsoft.com/office/drawing/2014/main" id="{55F1A271-AC70-12FE-F8DB-36798FBD294E}"/>
              </a:ext>
            </a:extLst>
          </p:cNvPr>
          <p:cNvSpPr txBox="1">
            <a:spLocks/>
          </p:cNvSpPr>
          <p:nvPr/>
        </p:nvSpPr>
        <p:spPr>
          <a:xfrm>
            <a:off x="5907619" y="1744110"/>
            <a:ext cx="1480083" cy="56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sz="900" b="1" dirty="0"/>
              <a:t>Horário é compatível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A7384A5-F9EE-E392-B7D6-EA280B3225C6}"/>
              </a:ext>
            </a:extLst>
          </p:cNvPr>
          <p:cNvCxnSpPr>
            <a:cxnSpLocks/>
            <a:endCxn id="21" idx="3"/>
          </p:cNvCxnSpPr>
          <p:nvPr/>
        </p:nvCxnSpPr>
        <p:spPr>
          <a:xfrm flipV="1">
            <a:off x="4107078" y="2623614"/>
            <a:ext cx="0" cy="1113003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B4F41-D93E-8973-5BEC-63FAAFE5D4DA}"/>
              </a:ext>
            </a:extLst>
          </p:cNvPr>
          <p:cNvCxnSpPr>
            <a:cxnSpLocks/>
          </p:cNvCxnSpPr>
          <p:nvPr/>
        </p:nvCxnSpPr>
        <p:spPr>
          <a:xfrm>
            <a:off x="2202459" y="2631688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1561;p98">
            <a:extLst>
              <a:ext uri="{FF2B5EF4-FFF2-40B4-BE49-F238E27FC236}">
                <a16:creationId xmlns:a16="http://schemas.microsoft.com/office/drawing/2014/main" id="{8C941F26-0CCA-43D6-ADBC-EA8A7BFD11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115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Destaque de Funcionalidade</a:t>
            </a:r>
            <a:endParaRPr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1294D33-2A01-F915-D9D2-2D516F16799B}"/>
              </a:ext>
            </a:extLst>
          </p:cNvPr>
          <p:cNvGrpSpPr/>
          <p:nvPr/>
        </p:nvGrpSpPr>
        <p:grpSpPr>
          <a:xfrm>
            <a:off x="722376" y="2265911"/>
            <a:ext cx="1480083" cy="611677"/>
            <a:chOff x="735293" y="1202255"/>
            <a:chExt cx="3380677" cy="498541"/>
          </a:xfrm>
        </p:grpSpPr>
        <p:sp>
          <p:nvSpPr>
            <p:cNvPr id="8" name="Google Shape;375;p42">
              <a:extLst>
                <a:ext uri="{FF2B5EF4-FFF2-40B4-BE49-F238E27FC236}">
                  <a16:creationId xmlns:a16="http://schemas.microsoft.com/office/drawing/2014/main" id="{EA3EE5CA-B2DA-4735-53DE-6CBA17222DE0}"/>
                </a:ext>
              </a:extLst>
            </p:cNvPr>
            <p:cNvSpPr/>
            <p:nvPr/>
          </p:nvSpPr>
          <p:spPr>
            <a:xfrm>
              <a:off x="863531" y="1291296"/>
              <a:ext cx="3252439" cy="4095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/>
            </a:p>
          </p:txBody>
        </p:sp>
        <p:sp>
          <p:nvSpPr>
            <p:cNvPr id="9" name="Google Shape;426;p46">
              <a:extLst>
                <a:ext uri="{FF2B5EF4-FFF2-40B4-BE49-F238E27FC236}">
                  <a16:creationId xmlns:a16="http://schemas.microsoft.com/office/drawing/2014/main" id="{F4C2BF06-D609-4716-072A-182E591C0B5F}"/>
                </a:ext>
              </a:extLst>
            </p:cNvPr>
            <p:cNvSpPr txBox="1">
              <a:spLocks/>
            </p:cNvSpPr>
            <p:nvPr/>
          </p:nvSpPr>
          <p:spPr>
            <a:xfrm>
              <a:off x="735293" y="1202255"/>
              <a:ext cx="3380677" cy="459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9pPr>
            </a:lstStyle>
            <a:p>
              <a:pPr marL="139700" indent="0">
                <a:spcBef>
                  <a:spcPts val="1000"/>
                </a:spcBef>
                <a:buSzPts val="1400"/>
              </a:pPr>
              <a:r>
                <a:rPr lang="pt-PT" b="1" dirty="0"/>
                <a:t>Pedidos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420B91-63B1-DA5F-A9EB-2C7785019032}"/>
              </a:ext>
            </a:extLst>
          </p:cNvPr>
          <p:cNvCxnSpPr>
            <a:cxnSpLocks/>
          </p:cNvCxnSpPr>
          <p:nvPr/>
        </p:nvCxnSpPr>
        <p:spPr>
          <a:xfrm flipV="1">
            <a:off x="2457960" y="1526759"/>
            <a:ext cx="0" cy="2209858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1BDF202-D7C1-9478-AA20-40464FC96F0E}"/>
              </a:ext>
            </a:extLst>
          </p:cNvPr>
          <p:cNvCxnSpPr>
            <a:cxnSpLocks/>
          </p:cNvCxnSpPr>
          <p:nvPr/>
        </p:nvCxnSpPr>
        <p:spPr>
          <a:xfrm>
            <a:off x="2435658" y="1549061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016AEB7-68D0-70A7-33F6-02C156648547}"/>
              </a:ext>
            </a:extLst>
          </p:cNvPr>
          <p:cNvGrpSpPr/>
          <p:nvPr/>
        </p:nvGrpSpPr>
        <p:grpSpPr>
          <a:xfrm>
            <a:off x="2626995" y="1180525"/>
            <a:ext cx="1480083" cy="611677"/>
            <a:chOff x="735293" y="1202255"/>
            <a:chExt cx="3380677" cy="498541"/>
          </a:xfrm>
        </p:grpSpPr>
        <p:sp>
          <p:nvSpPr>
            <p:cNvPr id="17" name="Google Shape;375;p42">
              <a:extLst>
                <a:ext uri="{FF2B5EF4-FFF2-40B4-BE49-F238E27FC236}">
                  <a16:creationId xmlns:a16="http://schemas.microsoft.com/office/drawing/2014/main" id="{C83377E9-A821-1A7E-1F8B-AB3DF06D0922}"/>
                </a:ext>
              </a:extLst>
            </p:cNvPr>
            <p:cNvSpPr/>
            <p:nvPr/>
          </p:nvSpPr>
          <p:spPr>
            <a:xfrm>
              <a:off x="863531" y="1291296"/>
              <a:ext cx="3252439" cy="4095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/>
            </a:p>
          </p:txBody>
        </p:sp>
        <p:sp>
          <p:nvSpPr>
            <p:cNvPr id="18" name="Google Shape;426;p46">
              <a:extLst>
                <a:ext uri="{FF2B5EF4-FFF2-40B4-BE49-F238E27FC236}">
                  <a16:creationId xmlns:a16="http://schemas.microsoft.com/office/drawing/2014/main" id="{F7CC38B0-A19C-157E-7A81-A6710F59AB0E}"/>
                </a:ext>
              </a:extLst>
            </p:cNvPr>
            <p:cNvSpPr txBox="1">
              <a:spLocks/>
            </p:cNvSpPr>
            <p:nvPr/>
          </p:nvSpPr>
          <p:spPr>
            <a:xfrm>
              <a:off x="735293" y="1202255"/>
              <a:ext cx="3380677" cy="459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9pPr>
            </a:lstStyle>
            <a:p>
              <a:pPr marL="139700" indent="0">
                <a:spcBef>
                  <a:spcPts val="1000"/>
                </a:spcBef>
                <a:buSzPts val="1400"/>
              </a:pPr>
              <a:r>
                <a:rPr lang="pt-PT" sz="900" b="1" dirty="0"/>
                <a:t>Remover estudante turma/</a:t>
              </a:r>
              <a:r>
                <a:rPr lang="pt-PT" sz="900" b="1" dirty="0" err="1"/>
                <a:t>uc</a:t>
              </a:r>
              <a:endParaRPr lang="pt-PT" sz="900" b="1" dirty="0"/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CA9333A-A095-5E2C-C734-C1F699E3EE01}"/>
              </a:ext>
            </a:extLst>
          </p:cNvPr>
          <p:cNvCxnSpPr>
            <a:cxnSpLocks/>
          </p:cNvCxnSpPr>
          <p:nvPr/>
        </p:nvCxnSpPr>
        <p:spPr>
          <a:xfrm>
            <a:off x="2435658" y="2631688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2205009-C780-951F-75FB-27026C9A89C3}"/>
              </a:ext>
            </a:extLst>
          </p:cNvPr>
          <p:cNvGrpSpPr/>
          <p:nvPr/>
        </p:nvGrpSpPr>
        <p:grpSpPr>
          <a:xfrm>
            <a:off x="2626995" y="2263152"/>
            <a:ext cx="1480083" cy="611677"/>
            <a:chOff x="735293" y="1202255"/>
            <a:chExt cx="3380677" cy="498541"/>
          </a:xfrm>
        </p:grpSpPr>
        <p:sp>
          <p:nvSpPr>
            <p:cNvPr id="21" name="Google Shape;375;p42">
              <a:extLst>
                <a:ext uri="{FF2B5EF4-FFF2-40B4-BE49-F238E27FC236}">
                  <a16:creationId xmlns:a16="http://schemas.microsoft.com/office/drawing/2014/main" id="{ACE64411-E6EB-1153-1833-4F93916B2C97}"/>
                </a:ext>
              </a:extLst>
            </p:cNvPr>
            <p:cNvSpPr/>
            <p:nvPr/>
          </p:nvSpPr>
          <p:spPr>
            <a:xfrm>
              <a:off x="863531" y="1291296"/>
              <a:ext cx="3252439" cy="4095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/>
            </a:p>
          </p:txBody>
        </p:sp>
        <p:sp>
          <p:nvSpPr>
            <p:cNvPr id="22" name="Google Shape;426;p46">
              <a:extLst>
                <a:ext uri="{FF2B5EF4-FFF2-40B4-BE49-F238E27FC236}">
                  <a16:creationId xmlns:a16="http://schemas.microsoft.com/office/drawing/2014/main" id="{B60BFA80-BC87-C555-2B84-69D16151A8FD}"/>
                </a:ext>
              </a:extLst>
            </p:cNvPr>
            <p:cNvSpPr txBox="1">
              <a:spLocks/>
            </p:cNvSpPr>
            <p:nvPr/>
          </p:nvSpPr>
          <p:spPr>
            <a:xfrm>
              <a:off x="735293" y="1202255"/>
              <a:ext cx="3380677" cy="459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9pPr>
            </a:lstStyle>
            <a:p>
              <a:pPr marL="139700" indent="0">
                <a:spcBef>
                  <a:spcPts val="1000"/>
                </a:spcBef>
                <a:buSzPts val="1400"/>
              </a:pPr>
              <a:r>
                <a:rPr lang="pt-PT" sz="900" b="1" dirty="0"/>
                <a:t>Adicionar estudante turma/</a:t>
              </a:r>
              <a:r>
                <a:rPr lang="pt-PT" sz="900" b="1" dirty="0" err="1"/>
                <a:t>uc</a:t>
              </a:r>
              <a:endParaRPr lang="pt-PT" sz="900" b="1" dirty="0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0B512A5-9D95-5A5C-F487-52DF6CA024F6}"/>
              </a:ext>
            </a:extLst>
          </p:cNvPr>
          <p:cNvCxnSpPr>
            <a:cxnSpLocks/>
          </p:cNvCxnSpPr>
          <p:nvPr/>
        </p:nvCxnSpPr>
        <p:spPr>
          <a:xfrm>
            <a:off x="2435658" y="3699795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91D8646-2DD0-A9E2-34C3-5A2041D34AF4}"/>
              </a:ext>
            </a:extLst>
          </p:cNvPr>
          <p:cNvGrpSpPr/>
          <p:nvPr/>
        </p:nvGrpSpPr>
        <p:grpSpPr>
          <a:xfrm>
            <a:off x="2626995" y="3331259"/>
            <a:ext cx="1480083" cy="611677"/>
            <a:chOff x="735293" y="1202255"/>
            <a:chExt cx="3380677" cy="498541"/>
          </a:xfrm>
        </p:grpSpPr>
        <p:sp>
          <p:nvSpPr>
            <p:cNvPr id="25" name="Google Shape;375;p42">
              <a:extLst>
                <a:ext uri="{FF2B5EF4-FFF2-40B4-BE49-F238E27FC236}">
                  <a16:creationId xmlns:a16="http://schemas.microsoft.com/office/drawing/2014/main" id="{78956463-FC6E-35DE-C0D0-F9F9E9C90D6F}"/>
                </a:ext>
              </a:extLst>
            </p:cNvPr>
            <p:cNvSpPr/>
            <p:nvPr/>
          </p:nvSpPr>
          <p:spPr>
            <a:xfrm>
              <a:off x="863531" y="1291296"/>
              <a:ext cx="3252439" cy="4095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/>
            </a:p>
          </p:txBody>
        </p:sp>
        <p:sp>
          <p:nvSpPr>
            <p:cNvPr id="26" name="Google Shape;426;p46">
              <a:extLst>
                <a:ext uri="{FF2B5EF4-FFF2-40B4-BE49-F238E27FC236}">
                  <a16:creationId xmlns:a16="http://schemas.microsoft.com/office/drawing/2014/main" id="{381BFA0F-B6B4-1173-A3DA-C8716F3AC33B}"/>
                </a:ext>
              </a:extLst>
            </p:cNvPr>
            <p:cNvSpPr txBox="1">
              <a:spLocks/>
            </p:cNvSpPr>
            <p:nvPr/>
          </p:nvSpPr>
          <p:spPr>
            <a:xfrm>
              <a:off x="735293" y="1202255"/>
              <a:ext cx="3380677" cy="459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9pPr>
            </a:lstStyle>
            <a:p>
              <a:pPr marL="139700" indent="0">
                <a:spcBef>
                  <a:spcPts val="1000"/>
                </a:spcBef>
                <a:buSzPts val="1400"/>
              </a:pPr>
              <a:r>
                <a:rPr lang="pt-PT" sz="900" b="1" dirty="0"/>
                <a:t>Alterar turma/</a:t>
              </a:r>
              <a:r>
                <a:rPr lang="pt-PT" sz="900" b="1" dirty="0" err="1"/>
                <a:t>uc</a:t>
              </a:r>
              <a:r>
                <a:rPr lang="pt-PT" sz="900" b="1" dirty="0"/>
                <a:t> de um estudante</a:t>
              </a:r>
            </a:p>
          </p:txBody>
        </p: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1EBEB73-9223-30C1-CA4E-97CB58A40E0E}"/>
              </a:ext>
            </a:extLst>
          </p:cNvPr>
          <p:cNvCxnSpPr>
            <a:cxnSpLocks/>
          </p:cNvCxnSpPr>
          <p:nvPr/>
        </p:nvCxnSpPr>
        <p:spPr>
          <a:xfrm>
            <a:off x="4107078" y="1549061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E9633DE-EE31-9219-A09A-FFB2E9D1C1C6}"/>
              </a:ext>
            </a:extLst>
          </p:cNvPr>
          <p:cNvGrpSpPr/>
          <p:nvPr/>
        </p:nvGrpSpPr>
        <p:grpSpPr>
          <a:xfrm>
            <a:off x="4298415" y="1180525"/>
            <a:ext cx="1480083" cy="611677"/>
            <a:chOff x="735293" y="1202255"/>
            <a:chExt cx="3380677" cy="498541"/>
          </a:xfrm>
        </p:grpSpPr>
        <p:sp>
          <p:nvSpPr>
            <p:cNvPr id="29" name="Google Shape;375;p42">
              <a:extLst>
                <a:ext uri="{FF2B5EF4-FFF2-40B4-BE49-F238E27FC236}">
                  <a16:creationId xmlns:a16="http://schemas.microsoft.com/office/drawing/2014/main" id="{C0529686-B172-398D-EB68-E4EFDC789780}"/>
                </a:ext>
              </a:extLst>
            </p:cNvPr>
            <p:cNvSpPr/>
            <p:nvPr/>
          </p:nvSpPr>
          <p:spPr>
            <a:xfrm>
              <a:off x="863531" y="1291296"/>
              <a:ext cx="3252439" cy="4095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/>
            </a:p>
          </p:txBody>
        </p:sp>
        <p:sp>
          <p:nvSpPr>
            <p:cNvPr id="30" name="Google Shape;426;p46">
              <a:extLst>
                <a:ext uri="{FF2B5EF4-FFF2-40B4-BE49-F238E27FC236}">
                  <a16:creationId xmlns:a16="http://schemas.microsoft.com/office/drawing/2014/main" id="{FB19229A-36BB-10CB-41EF-F5D50B6EDAEE}"/>
                </a:ext>
              </a:extLst>
            </p:cNvPr>
            <p:cNvSpPr txBox="1">
              <a:spLocks/>
            </p:cNvSpPr>
            <p:nvPr/>
          </p:nvSpPr>
          <p:spPr>
            <a:xfrm>
              <a:off x="735293" y="1202255"/>
              <a:ext cx="3380677" cy="459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9pPr>
            </a:lstStyle>
            <a:p>
              <a:pPr marL="139700" indent="0">
                <a:spcBef>
                  <a:spcPts val="1000"/>
                </a:spcBef>
                <a:buSzPts val="1400"/>
              </a:pPr>
              <a:r>
                <a:rPr lang="pt-PT" sz="900" b="1" dirty="0"/>
                <a:t>É sempre aceite</a:t>
              </a:r>
            </a:p>
          </p:txBody>
        </p:sp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AE34735-0C0B-CF91-1232-E80F396F11D4}"/>
              </a:ext>
            </a:extLst>
          </p:cNvPr>
          <p:cNvCxnSpPr>
            <a:cxnSpLocks/>
          </p:cNvCxnSpPr>
          <p:nvPr/>
        </p:nvCxnSpPr>
        <p:spPr>
          <a:xfrm>
            <a:off x="4107078" y="3195273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CD15DF1-1A2A-CB15-6356-A23DB4039095}"/>
              </a:ext>
            </a:extLst>
          </p:cNvPr>
          <p:cNvGrpSpPr/>
          <p:nvPr/>
        </p:nvGrpSpPr>
        <p:grpSpPr>
          <a:xfrm>
            <a:off x="4298415" y="2826737"/>
            <a:ext cx="1480083" cy="611677"/>
            <a:chOff x="735293" y="1202255"/>
            <a:chExt cx="3380677" cy="498541"/>
          </a:xfrm>
        </p:grpSpPr>
        <p:sp>
          <p:nvSpPr>
            <p:cNvPr id="34" name="Google Shape;375;p42">
              <a:extLst>
                <a:ext uri="{FF2B5EF4-FFF2-40B4-BE49-F238E27FC236}">
                  <a16:creationId xmlns:a16="http://schemas.microsoft.com/office/drawing/2014/main" id="{BE23956D-0281-FF25-EB97-28064E229B77}"/>
                </a:ext>
              </a:extLst>
            </p:cNvPr>
            <p:cNvSpPr/>
            <p:nvPr/>
          </p:nvSpPr>
          <p:spPr>
            <a:xfrm>
              <a:off x="863531" y="1291296"/>
              <a:ext cx="3252439" cy="4095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/>
            </a:p>
          </p:txBody>
        </p:sp>
        <p:sp>
          <p:nvSpPr>
            <p:cNvPr id="35" name="Google Shape;426;p46">
              <a:extLst>
                <a:ext uri="{FF2B5EF4-FFF2-40B4-BE49-F238E27FC236}">
                  <a16:creationId xmlns:a16="http://schemas.microsoft.com/office/drawing/2014/main" id="{F1E9D0E6-871C-889A-E602-FC29249B8380}"/>
                </a:ext>
              </a:extLst>
            </p:cNvPr>
            <p:cNvSpPr txBox="1">
              <a:spLocks/>
            </p:cNvSpPr>
            <p:nvPr/>
          </p:nvSpPr>
          <p:spPr>
            <a:xfrm>
              <a:off x="735293" y="1202255"/>
              <a:ext cx="3380677" cy="459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Work Sans"/>
                <a:buNone/>
                <a:defRPr sz="1600" b="0" i="0" u="none" strike="noStrike" cap="none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defRPr>
              </a:lvl9pPr>
            </a:lstStyle>
            <a:p>
              <a:pPr marL="139700" indent="0">
                <a:spcBef>
                  <a:spcPts val="1000"/>
                </a:spcBef>
                <a:buSzPts val="1400"/>
              </a:pPr>
              <a:r>
                <a:rPr lang="pt-PT" sz="900" b="1" dirty="0"/>
                <a:t>Só é possível se cumprirem estes critérios</a:t>
              </a:r>
            </a:p>
          </p:txBody>
        </p:sp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06C6AA0-2FBE-9A42-6048-63A44F6D888B}"/>
              </a:ext>
            </a:extLst>
          </p:cNvPr>
          <p:cNvCxnSpPr>
            <a:cxnSpLocks/>
          </p:cNvCxnSpPr>
          <p:nvPr/>
        </p:nvCxnSpPr>
        <p:spPr>
          <a:xfrm>
            <a:off x="5778498" y="3195273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DF7EBE5-6DAC-E7CD-687A-0A6680ACF6EF}"/>
              </a:ext>
            </a:extLst>
          </p:cNvPr>
          <p:cNvCxnSpPr>
            <a:cxnSpLocks/>
          </p:cNvCxnSpPr>
          <p:nvPr/>
        </p:nvCxnSpPr>
        <p:spPr>
          <a:xfrm flipV="1">
            <a:off x="6069907" y="2081561"/>
            <a:ext cx="0" cy="2393795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5D659B2-ACEE-4598-44EE-81DE678E0927}"/>
              </a:ext>
            </a:extLst>
          </p:cNvPr>
          <p:cNvCxnSpPr>
            <a:cxnSpLocks/>
          </p:cNvCxnSpPr>
          <p:nvPr/>
        </p:nvCxnSpPr>
        <p:spPr>
          <a:xfrm>
            <a:off x="6036741" y="2081561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Google Shape;426;p46">
            <a:extLst>
              <a:ext uri="{FF2B5EF4-FFF2-40B4-BE49-F238E27FC236}">
                <a16:creationId xmlns:a16="http://schemas.microsoft.com/office/drawing/2014/main" id="{32D7E727-0F92-AE49-B016-0F074190D0E8}"/>
              </a:ext>
            </a:extLst>
          </p:cNvPr>
          <p:cNvSpPr txBox="1">
            <a:spLocks/>
          </p:cNvSpPr>
          <p:nvPr/>
        </p:nvSpPr>
        <p:spPr>
          <a:xfrm>
            <a:off x="6025977" y="2941120"/>
            <a:ext cx="1188673" cy="39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sz="900" b="1" dirty="0"/>
              <a:t>Turma possuí vaga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6430B88-FEC1-5544-98EC-0E67DE5BAFD5}"/>
              </a:ext>
            </a:extLst>
          </p:cNvPr>
          <p:cNvCxnSpPr>
            <a:cxnSpLocks/>
          </p:cNvCxnSpPr>
          <p:nvPr/>
        </p:nvCxnSpPr>
        <p:spPr>
          <a:xfrm>
            <a:off x="6036741" y="3193925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Google Shape;426;p46">
            <a:extLst>
              <a:ext uri="{FF2B5EF4-FFF2-40B4-BE49-F238E27FC236}">
                <a16:creationId xmlns:a16="http://schemas.microsoft.com/office/drawing/2014/main" id="{FD34C962-DF08-51CB-F8BB-83E6A148C111}"/>
              </a:ext>
            </a:extLst>
          </p:cNvPr>
          <p:cNvSpPr txBox="1">
            <a:spLocks/>
          </p:cNvSpPr>
          <p:nvPr/>
        </p:nvSpPr>
        <p:spPr>
          <a:xfrm>
            <a:off x="6103075" y="4182621"/>
            <a:ext cx="1130350" cy="39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139700" indent="0">
              <a:spcBef>
                <a:spcPts val="1000"/>
              </a:spcBef>
              <a:buSzPts val="1400"/>
            </a:pPr>
            <a:r>
              <a:rPr lang="pt-PT" sz="900" b="1" dirty="0"/>
              <a:t>Mudança não provoca </a:t>
            </a:r>
            <a:r>
              <a:rPr lang="pt-PT" sz="900" b="1" dirty="0" err="1"/>
              <a:t>desiquilíbrio</a:t>
            </a:r>
            <a:endParaRPr lang="pt-PT" sz="900" b="1" dirty="0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3F5DC03-3A52-26D4-3611-F1F9547F333D}"/>
              </a:ext>
            </a:extLst>
          </p:cNvPr>
          <p:cNvCxnSpPr>
            <a:cxnSpLocks/>
          </p:cNvCxnSpPr>
          <p:nvPr/>
        </p:nvCxnSpPr>
        <p:spPr>
          <a:xfrm>
            <a:off x="6036741" y="4435426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94B0574-C525-2905-7552-BB5C7B5F3CC8}"/>
              </a:ext>
            </a:extLst>
          </p:cNvPr>
          <p:cNvCxnSpPr>
            <a:cxnSpLocks/>
          </p:cNvCxnSpPr>
          <p:nvPr/>
        </p:nvCxnSpPr>
        <p:spPr>
          <a:xfrm>
            <a:off x="7084956" y="2081561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Google Shape;455;p49">
            <a:extLst>
              <a:ext uri="{FF2B5EF4-FFF2-40B4-BE49-F238E27FC236}">
                <a16:creationId xmlns:a16="http://schemas.microsoft.com/office/drawing/2014/main" id="{EF8D8430-D09A-9608-48B8-43D90CA40394}"/>
              </a:ext>
            </a:extLst>
          </p:cNvPr>
          <p:cNvSpPr txBox="1">
            <a:spLocks/>
          </p:cNvSpPr>
          <p:nvPr/>
        </p:nvSpPr>
        <p:spPr>
          <a:xfrm>
            <a:off x="7343199" y="1855104"/>
            <a:ext cx="1881044" cy="60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800" dirty="0"/>
              <a:t>A mudança não causa sobreposição de aulas práticas ao aluno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130B3C7-13D7-A6FF-71E6-8FA49AECA7E4}"/>
              </a:ext>
            </a:extLst>
          </p:cNvPr>
          <p:cNvCxnSpPr>
            <a:cxnSpLocks/>
          </p:cNvCxnSpPr>
          <p:nvPr/>
        </p:nvCxnSpPr>
        <p:spPr>
          <a:xfrm>
            <a:off x="7084956" y="3162441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Google Shape;455;p49">
            <a:extLst>
              <a:ext uri="{FF2B5EF4-FFF2-40B4-BE49-F238E27FC236}">
                <a16:creationId xmlns:a16="http://schemas.microsoft.com/office/drawing/2014/main" id="{BAD5C6C7-0BF5-8ADA-8BD3-25CBB91479A7}"/>
              </a:ext>
            </a:extLst>
          </p:cNvPr>
          <p:cNvSpPr txBox="1">
            <a:spLocks/>
          </p:cNvSpPr>
          <p:nvPr/>
        </p:nvSpPr>
        <p:spPr>
          <a:xfrm>
            <a:off x="7343199" y="2987512"/>
            <a:ext cx="1881044" cy="60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Font typeface="Work Sans"/>
              <a:buNone/>
            </a:pPr>
            <a:r>
              <a:rPr lang="pt-PT" sz="800" dirty="0"/>
              <a:t>Uma turma de uma dada </a:t>
            </a:r>
            <a:r>
              <a:rPr lang="pt-PT" sz="800" dirty="0" err="1"/>
              <a:t>uc</a:t>
            </a:r>
            <a:r>
              <a:rPr lang="pt-PT" sz="800" dirty="0"/>
              <a:t> tem um valor máximo de estudantes (</a:t>
            </a:r>
            <a:r>
              <a:rPr lang="pt-PT" sz="800" dirty="0" err="1"/>
              <a:t>Cap</a:t>
            </a:r>
            <a:r>
              <a:rPr lang="pt-PT" sz="800" dirty="0"/>
              <a:t>). Esse valor corresponde ao nº máximo de estudantes inscritos atualmente numa turma dessa cadeira. A aceitação do pedido não pode levar a que o nº de alunos exceda esse valor.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25451B2-FDF0-108F-82A1-994CA59D9482}"/>
              </a:ext>
            </a:extLst>
          </p:cNvPr>
          <p:cNvCxnSpPr>
            <a:cxnSpLocks/>
          </p:cNvCxnSpPr>
          <p:nvPr/>
        </p:nvCxnSpPr>
        <p:spPr>
          <a:xfrm>
            <a:off x="7084956" y="4470291"/>
            <a:ext cx="258243" cy="0"/>
          </a:xfrm>
          <a:prstGeom prst="line">
            <a:avLst/>
          </a:prstGeom>
          <a:ln w="57150">
            <a:solidFill>
              <a:srgbClr val="2F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Google Shape;455;p49">
            <a:extLst>
              <a:ext uri="{FF2B5EF4-FFF2-40B4-BE49-F238E27FC236}">
                <a16:creationId xmlns:a16="http://schemas.microsoft.com/office/drawing/2014/main" id="{2B2C2FBA-84F1-8058-BF00-02E4D85FD8CF}"/>
              </a:ext>
            </a:extLst>
          </p:cNvPr>
          <p:cNvSpPr txBox="1">
            <a:spLocks/>
          </p:cNvSpPr>
          <p:nvPr/>
        </p:nvSpPr>
        <p:spPr>
          <a:xfrm>
            <a:off x="7343199" y="4302703"/>
            <a:ext cx="1881044" cy="60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pt-PT" sz="800" dirty="0"/>
              <a:t>Passar de uma turma com mais alunos para uma turma com menos alunos é sempre permitido (melhora o equilíbrio)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pt-PT" sz="800" dirty="0"/>
              <a:t>O contrário só é permitido se após a mudança a diferença no nº de alunos não for superior a 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orld Asthma Day by Slidesgo">
  <a:themeElements>
    <a:clrScheme name="Simple Light">
      <a:dk1>
        <a:srgbClr val="39393B"/>
      </a:dk1>
      <a:lt1>
        <a:srgbClr val="FFFFFF"/>
      </a:lt1>
      <a:dk2>
        <a:srgbClr val="0A0A0A"/>
      </a:dk2>
      <a:lt2>
        <a:srgbClr val="999999"/>
      </a:lt2>
      <a:accent1>
        <a:srgbClr val="E0E0E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939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994</Words>
  <Application>Microsoft Office PowerPoint</Application>
  <PresentationFormat>On-screen Show (16:9)</PresentationFormat>
  <Paragraphs>142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Work Sans Medium</vt:lpstr>
      <vt:lpstr>Work Sans</vt:lpstr>
      <vt:lpstr>World Asthma Day by Slidesgo</vt:lpstr>
      <vt:lpstr>GESTÃO DE HORÁRIOS</vt:lpstr>
      <vt:lpstr>DESCRIÇÃO DO PROBLEMA</vt:lpstr>
      <vt:lpstr>PowerPoint Presentation</vt:lpstr>
      <vt:lpstr>PowerPoint Presentation</vt:lpstr>
      <vt:lpstr>Classes</vt:lpstr>
      <vt:lpstr>PowerPoint Presentation</vt:lpstr>
      <vt:lpstr>PowerPoint Presentation</vt:lpstr>
      <vt:lpstr>PowerPoint Presentation</vt:lpstr>
      <vt:lpstr>Destaque de Funcionalidade</vt:lpstr>
      <vt:lpstr>Destaque de Funcionalidade (Work in Progress)</vt:lpstr>
      <vt:lpstr>Dificuldades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GESTÃO DE HORÁRIOS</dc:title>
  <cp:lastModifiedBy>Adriano Alexandre dos Santos Machado</cp:lastModifiedBy>
  <cp:revision>7</cp:revision>
  <dcterms:modified xsi:type="dcterms:W3CDTF">2022-11-05T05:36:48Z</dcterms:modified>
</cp:coreProperties>
</file>